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92" r:id="rId3"/>
    <p:sldId id="333" r:id="rId4"/>
    <p:sldId id="334" r:id="rId5"/>
    <p:sldId id="302" r:id="rId6"/>
    <p:sldId id="295" r:id="rId7"/>
    <p:sldId id="296" r:id="rId8"/>
    <p:sldId id="336" r:id="rId9"/>
    <p:sldId id="307" r:id="rId10"/>
    <p:sldId id="297" r:id="rId11"/>
    <p:sldId id="298" r:id="rId12"/>
    <p:sldId id="299" r:id="rId13"/>
    <p:sldId id="303" r:id="rId14"/>
    <p:sldId id="306" r:id="rId15"/>
    <p:sldId id="310" r:id="rId16"/>
    <p:sldId id="323" r:id="rId17"/>
    <p:sldId id="312" r:id="rId18"/>
    <p:sldId id="313" r:id="rId19"/>
    <p:sldId id="314" r:id="rId20"/>
    <p:sldId id="320" r:id="rId21"/>
    <p:sldId id="322" r:id="rId22"/>
    <p:sldId id="335" r:id="rId23"/>
    <p:sldId id="316" r:id="rId24"/>
    <p:sldId id="317" r:id="rId25"/>
    <p:sldId id="319" r:id="rId26"/>
    <p:sldId id="318" r:id="rId27"/>
    <p:sldId id="329" r:id="rId28"/>
    <p:sldId id="330" r:id="rId29"/>
    <p:sldId id="331" r:id="rId30"/>
    <p:sldId id="332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954"/>
    <a:srgbClr val="336EA8"/>
    <a:srgbClr val="FDBB25"/>
    <a:srgbClr val="FFFFFF"/>
    <a:srgbClr val="5D5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99" autoAdjust="0"/>
    <p:restoredTop sz="92840" autoAdjust="0"/>
  </p:normalViewPr>
  <p:slideViewPr>
    <p:cSldViewPr snapToGrid="0">
      <p:cViewPr varScale="1">
        <p:scale>
          <a:sx n="52" d="100"/>
          <a:sy n="52" d="100"/>
        </p:scale>
        <p:origin x="8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F389C-104E-42A8-B01A-61EBC0FB09B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B444EB-753E-4FE8-9D28-2057FADDC4B8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Mahmoud Ahmed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4BDDF3-20C5-43EE-9309-06EE8F49BF40}" type="parTrans" cxnId="{C649879C-6170-4045-8CC5-11AFFA71491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0581DF-FB4F-4FF5-A3B0-71BCAEC99BDB}" type="sibTrans" cxnId="{C649879C-6170-4045-8CC5-11AFFA71491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202E140-6BEF-4162-8536-1B9AA30E34C7}">
      <dgm:prSet phldrT="[Text]"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Muhammed Hatem</a:t>
          </a:r>
        </a:p>
      </dgm:t>
    </dgm:pt>
    <dgm:pt modelId="{5465EA51-A95A-4CA9-9081-AFE47CAAF027}" type="parTrans" cxnId="{49DDC36E-E5A5-4878-A181-91DFF1DC517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EE1E04-EF4B-408B-B706-315AD261FA71}" type="sibTrans" cxnId="{49DDC36E-E5A5-4878-A181-91DFF1DC517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7D253F-8F70-46D2-94F0-12C0F32F67AD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Omar Essam </a:t>
          </a:r>
        </a:p>
      </dgm:t>
    </dgm:pt>
    <dgm:pt modelId="{65BDA3AD-17B3-458E-ABDC-7CBF47754B45}" type="parTrans" cxnId="{FED95B0E-1A09-4F2A-B841-12781B6EDD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A0624-5F87-4B37-9C42-0B4AA51AE01B}" type="sibTrans" cxnId="{FED95B0E-1A09-4F2A-B841-12781B6EDDD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1307F-C0BD-49A0-8BE9-BF324925A51A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Ghada Mohamed</a:t>
          </a:r>
        </a:p>
      </dgm:t>
    </dgm:pt>
    <dgm:pt modelId="{B75F2E67-018B-4E04-90C9-D5025B944FC7}" type="parTrans" cxnId="{A7AD5F05-29A8-4557-90C1-2265BE4E0D9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C5E4F7-5B69-4B99-9A97-134497549404}" type="sibTrans" cxnId="{A7AD5F05-29A8-4557-90C1-2265BE4E0D9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36418D-E052-4C68-8BC9-5BDB2BC814A3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Nada Khaled </a:t>
          </a:r>
        </a:p>
      </dgm:t>
    </dgm:pt>
    <dgm:pt modelId="{07BFF95D-DA3B-4C6E-AC26-0F9D2E87B09F}" type="parTrans" cxnId="{AAB41840-49C2-4AEE-9BE9-3A8D168283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0932FB-A0E7-4A07-8A73-229861CC14D2}" type="sibTrans" cxnId="{AAB41840-49C2-4AEE-9BE9-3A8D168283E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4BF697-A6C0-4BAD-B500-506823E6AFA7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Reem El-</a:t>
          </a:r>
          <a:r>
            <a:rPr lang="en-US" sz="24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Husseiny</a:t>
          </a:r>
          <a:endParaRPr lang="en-US" sz="24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FA184C9-2FBA-4041-99C7-C52890100217}" type="parTrans" cxnId="{A253E27E-5C4F-48E6-B748-B768EE3E14C4}">
      <dgm:prSet/>
      <dgm:spPr/>
    </dgm:pt>
    <dgm:pt modelId="{1427FA16-3CE4-4B54-A525-2D83F6387743}" type="sibTrans" cxnId="{A253E27E-5C4F-48E6-B748-B768EE3E14C4}">
      <dgm:prSet/>
      <dgm:spPr/>
    </dgm:pt>
    <dgm:pt modelId="{E35F2105-8EC5-44DF-9AFC-C139B8DC8064}" type="pres">
      <dgm:prSet presAssocID="{DBBF389C-104E-42A8-B01A-61EBC0FB09B9}" presName="linear" presStyleCnt="0">
        <dgm:presLayoutVars>
          <dgm:dir/>
          <dgm:animLvl val="lvl"/>
          <dgm:resizeHandles val="exact"/>
        </dgm:presLayoutVars>
      </dgm:prSet>
      <dgm:spPr/>
    </dgm:pt>
    <dgm:pt modelId="{773D2E91-205C-4D30-A0F9-ECCC32FF20E7}" type="pres">
      <dgm:prSet presAssocID="{EEB444EB-753E-4FE8-9D28-2057FADDC4B8}" presName="parentLin" presStyleCnt="0"/>
      <dgm:spPr/>
    </dgm:pt>
    <dgm:pt modelId="{2813C75A-97C4-484E-9812-0BE600520250}" type="pres">
      <dgm:prSet presAssocID="{EEB444EB-753E-4FE8-9D28-2057FADDC4B8}" presName="parentLeftMargin" presStyleLbl="node1" presStyleIdx="0" presStyleCnt="6"/>
      <dgm:spPr/>
    </dgm:pt>
    <dgm:pt modelId="{119662FC-8D10-41B0-A3D9-631148BE9EC9}" type="pres">
      <dgm:prSet presAssocID="{EEB444EB-753E-4FE8-9D28-2057FADDC4B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A41F174-EBE2-4447-A529-8605D35A221B}" type="pres">
      <dgm:prSet presAssocID="{EEB444EB-753E-4FE8-9D28-2057FADDC4B8}" presName="negativeSpace" presStyleCnt="0"/>
      <dgm:spPr/>
    </dgm:pt>
    <dgm:pt modelId="{27EE9CD4-32BE-4731-A552-489271E88F3C}" type="pres">
      <dgm:prSet presAssocID="{EEB444EB-753E-4FE8-9D28-2057FADDC4B8}" presName="childText" presStyleLbl="conFgAcc1" presStyleIdx="0" presStyleCnt="6" custLinFactY="-41237" custLinFactNeighborX="2726" custLinFactNeighborY="-100000">
        <dgm:presLayoutVars>
          <dgm:bulletEnabled val="1"/>
        </dgm:presLayoutVars>
      </dgm:prSet>
      <dgm:spPr/>
    </dgm:pt>
    <dgm:pt modelId="{19125AC0-B2D5-4607-A571-752A127ED908}" type="pres">
      <dgm:prSet presAssocID="{AC0581DF-FB4F-4FF5-A3B0-71BCAEC99BDB}" presName="spaceBetweenRectangles" presStyleCnt="0"/>
      <dgm:spPr/>
    </dgm:pt>
    <dgm:pt modelId="{A028F18C-7C60-47AE-9AEF-8524244F1FBA}" type="pres">
      <dgm:prSet presAssocID="{8202E140-6BEF-4162-8536-1B9AA30E34C7}" presName="parentLin" presStyleCnt="0"/>
      <dgm:spPr/>
    </dgm:pt>
    <dgm:pt modelId="{CB830D26-6A56-4D6B-9810-6B60D518F347}" type="pres">
      <dgm:prSet presAssocID="{8202E140-6BEF-4162-8536-1B9AA30E34C7}" presName="parentLeftMargin" presStyleLbl="node1" presStyleIdx="0" presStyleCnt="6"/>
      <dgm:spPr/>
    </dgm:pt>
    <dgm:pt modelId="{ED98C377-6948-43C8-BA93-29E7B5C0BE7E}" type="pres">
      <dgm:prSet presAssocID="{8202E140-6BEF-4162-8536-1B9AA30E34C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71E2F39-18CA-4911-AF22-A680CF607BA5}" type="pres">
      <dgm:prSet presAssocID="{8202E140-6BEF-4162-8536-1B9AA30E34C7}" presName="negativeSpace" presStyleCnt="0"/>
      <dgm:spPr/>
    </dgm:pt>
    <dgm:pt modelId="{0BC4C7F0-4C1D-4B5E-BE2F-3F6930E7861A}" type="pres">
      <dgm:prSet presAssocID="{8202E140-6BEF-4162-8536-1B9AA30E34C7}" presName="childText" presStyleLbl="conFgAcc1" presStyleIdx="1" presStyleCnt="6">
        <dgm:presLayoutVars>
          <dgm:bulletEnabled val="1"/>
        </dgm:presLayoutVars>
      </dgm:prSet>
      <dgm:spPr/>
    </dgm:pt>
    <dgm:pt modelId="{D719380E-04E8-4BDD-88AA-953F2848B8B9}" type="pres">
      <dgm:prSet presAssocID="{ACEE1E04-EF4B-408B-B706-315AD261FA71}" presName="spaceBetweenRectangles" presStyleCnt="0"/>
      <dgm:spPr/>
    </dgm:pt>
    <dgm:pt modelId="{33FC3C0A-DC64-4382-ACA1-666E651D9C3C}" type="pres">
      <dgm:prSet presAssocID="{F77D253F-8F70-46D2-94F0-12C0F32F67AD}" presName="parentLin" presStyleCnt="0"/>
      <dgm:spPr/>
    </dgm:pt>
    <dgm:pt modelId="{377DC034-B3E3-43CD-87BE-88A0F576793B}" type="pres">
      <dgm:prSet presAssocID="{F77D253F-8F70-46D2-94F0-12C0F32F67AD}" presName="parentLeftMargin" presStyleLbl="node1" presStyleIdx="1" presStyleCnt="6"/>
      <dgm:spPr/>
    </dgm:pt>
    <dgm:pt modelId="{16D10962-3185-4274-8434-1B8B89ED279D}" type="pres">
      <dgm:prSet presAssocID="{F77D253F-8F70-46D2-94F0-12C0F32F67A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27543C4-31E7-4101-9D65-59CF1813E78B}" type="pres">
      <dgm:prSet presAssocID="{F77D253F-8F70-46D2-94F0-12C0F32F67AD}" presName="negativeSpace" presStyleCnt="0"/>
      <dgm:spPr/>
    </dgm:pt>
    <dgm:pt modelId="{E8FD2A9C-3124-471F-AB42-6772CD2B0257}" type="pres">
      <dgm:prSet presAssocID="{F77D253F-8F70-46D2-94F0-12C0F32F67AD}" presName="childText" presStyleLbl="conFgAcc1" presStyleIdx="2" presStyleCnt="6">
        <dgm:presLayoutVars>
          <dgm:bulletEnabled val="1"/>
        </dgm:presLayoutVars>
      </dgm:prSet>
      <dgm:spPr/>
    </dgm:pt>
    <dgm:pt modelId="{987A8F9F-0FB9-45D9-923A-C4F36BC49110}" type="pres">
      <dgm:prSet presAssocID="{36BA0624-5F87-4B37-9C42-0B4AA51AE01B}" presName="spaceBetweenRectangles" presStyleCnt="0"/>
      <dgm:spPr/>
    </dgm:pt>
    <dgm:pt modelId="{BD087D4A-2FDA-43B7-BBD9-98E13FF8575C}" type="pres">
      <dgm:prSet presAssocID="{A036418D-E052-4C68-8BC9-5BDB2BC814A3}" presName="parentLin" presStyleCnt="0"/>
      <dgm:spPr/>
    </dgm:pt>
    <dgm:pt modelId="{429CF31C-0ED4-416F-B91B-0A7295DAF530}" type="pres">
      <dgm:prSet presAssocID="{A036418D-E052-4C68-8BC9-5BDB2BC814A3}" presName="parentLeftMargin" presStyleLbl="node1" presStyleIdx="2" presStyleCnt="6"/>
      <dgm:spPr/>
    </dgm:pt>
    <dgm:pt modelId="{A8210D6C-2E8C-4E61-9FED-550295F682A8}" type="pres">
      <dgm:prSet presAssocID="{A036418D-E052-4C68-8BC9-5BDB2BC814A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4EC4F57-DFD3-4952-8F34-02913CCC45BD}" type="pres">
      <dgm:prSet presAssocID="{A036418D-E052-4C68-8BC9-5BDB2BC814A3}" presName="negativeSpace" presStyleCnt="0"/>
      <dgm:spPr/>
    </dgm:pt>
    <dgm:pt modelId="{22427DB4-4239-4D56-BCF1-6C4832A126BC}" type="pres">
      <dgm:prSet presAssocID="{A036418D-E052-4C68-8BC9-5BDB2BC814A3}" presName="childText" presStyleLbl="conFgAcc1" presStyleIdx="3" presStyleCnt="6">
        <dgm:presLayoutVars>
          <dgm:bulletEnabled val="1"/>
        </dgm:presLayoutVars>
      </dgm:prSet>
      <dgm:spPr/>
    </dgm:pt>
    <dgm:pt modelId="{1DCC13D8-CA0D-4D6D-96C7-9517B434018D}" type="pres">
      <dgm:prSet presAssocID="{730932FB-A0E7-4A07-8A73-229861CC14D2}" presName="spaceBetweenRectangles" presStyleCnt="0"/>
      <dgm:spPr/>
    </dgm:pt>
    <dgm:pt modelId="{397C354B-7D2D-4282-BC11-78AFF601977A}" type="pres">
      <dgm:prSet presAssocID="{5F4BF697-A6C0-4BAD-B500-506823E6AFA7}" presName="parentLin" presStyleCnt="0"/>
      <dgm:spPr/>
    </dgm:pt>
    <dgm:pt modelId="{8A61B742-E497-4437-8257-FCB06EE1B4BE}" type="pres">
      <dgm:prSet presAssocID="{5F4BF697-A6C0-4BAD-B500-506823E6AFA7}" presName="parentLeftMargin" presStyleLbl="node1" presStyleIdx="3" presStyleCnt="6"/>
      <dgm:spPr/>
    </dgm:pt>
    <dgm:pt modelId="{3E838319-3F97-4039-965F-8C001BC18AFB}" type="pres">
      <dgm:prSet presAssocID="{5F4BF697-A6C0-4BAD-B500-506823E6AFA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71A6BC0-1B8F-4AD9-B5DB-443D58124A45}" type="pres">
      <dgm:prSet presAssocID="{5F4BF697-A6C0-4BAD-B500-506823E6AFA7}" presName="negativeSpace" presStyleCnt="0"/>
      <dgm:spPr/>
    </dgm:pt>
    <dgm:pt modelId="{1C3CC9B9-57D9-472B-A921-CBF93250E32D}" type="pres">
      <dgm:prSet presAssocID="{5F4BF697-A6C0-4BAD-B500-506823E6AFA7}" presName="childText" presStyleLbl="conFgAcc1" presStyleIdx="4" presStyleCnt="6">
        <dgm:presLayoutVars>
          <dgm:bulletEnabled val="1"/>
        </dgm:presLayoutVars>
      </dgm:prSet>
      <dgm:spPr/>
    </dgm:pt>
    <dgm:pt modelId="{81694C99-DD34-49BD-BA57-BF0E84D30592}" type="pres">
      <dgm:prSet presAssocID="{1427FA16-3CE4-4B54-A525-2D83F6387743}" presName="spaceBetweenRectangles" presStyleCnt="0"/>
      <dgm:spPr/>
    </dgm:pt>
    <dgm:pt modelId="{768C0568-38FF-4E58-BEFC-5614B4F1F2E7}" type="pres">
      <dgm:prSet presAssocID="{A961307F-C0BD-49A0-8BE9-BF324925A51A}" presName="parentLin" presStyleCnt="0"/>
      <dgm:spPr/>
    </dgm:pt>
    <dgm:pt modelId="{00F6DD1D-D79B-498F-9964-0A1E62F24CAE}" type="pres">
      <dgm:prSet presAssocID="{A961307F-C0BD-49A0-8BE9-BF324925A51A}" presName="parentLeftMargin" presStyleLbl="node1" presStyleIdx="4" presStyleCnt="6"/>
      <dgm:spPr/>
    </dgm:pt>
    <dgm:pt modelId="{16154AD1-77BC-4CA7-8E55-D11955A2B1E4}" type="pres">
      <dgm:prSet presAssocID="{A961307F-C0BD-49A0-8BE9-BF324925A51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8A74758-B26F-4BEE-9B82-54B35411EAEF}" type="pres">
      <dgm:prSet presAssocID="{A961307F-C0BD-49A0-8BE9-BF324925A51A}" presName="negativeSpace" presStyleCnt="0"/>
      <dgm:spPr/>
    </dgm:pt>
    <dgm:pt modelId="{B5326ED3-D6C9-4060-8D91-852F582B1EBF}" type="pres">
      <dgm:prSet presAssocID="{A961307F-C0BD-49A0-8BE9-BF324925A51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7AD5F05-29A8-4557-90C1-2265BE4E0D9B}" srcId="{DBBF389C-104E-42A8-B01A-61EBC0FB09B9}" destId="{A961307F-C0BD-49A0-8BE9-BF324925A51A}" srcOrd="5" destOrd="0" parTransId="{B75F2E67-018B-4E04-90C9-D5025B944FC7}" sibTransId="{8AC5E4F7-5B69-4B99-9A97-134497549404}"/>
    <dgm:cxn modelId="{FED95B0E-1A09-4F2A-B841-12781B6EDDD0}" srcId="{DBBF389C-104E-42A8-B01A-61EBC0FB09B9}" destId="{F77D253F-8F70-46D2-94F0-12C0F32F67AD}" srcOrd="2" destOrd="0" parTransId="{65BDA3AD-17B3-458E-ABDC-7CBF47754B45}" sibTransId="{36BA0624-5F87-4B37-9C42-0B4AA51AE01B}"/>
    <dgm:cxn modelId="{AAB41840-49C2-4AEE-9BE9-3A8D168283E0}" srcId="{DBBF389C-104E-42A8-B01A-61EBC0FB09B9}" destId="{A036418D-E052-4C68-8BC9-5BDB2BC814A3}" srcOrd="3" destOrd="0" parTransId="{07BFF95D-DA3B-4C6E-AC26-0F9D2E87B09F}" sibTransId="{730932FB-A0E7-4A07-8A73-229861CC14D2}"/>
    <dgm:cxn modelId="{FDA97C6C-E035-4D7B-9191-9E2566CD6AEE}" type="presOf" srcId="{EEB444EB-753E-4FE8-9D28-2057FADDC4B8}" destId="{119662FC-8D10-41B0-A3D9-631148BE9EC9}" srcOrd="1" destOrd="0" presId="urn:microsoft.com/office/officeart/2005/8/layout/list1"/>
    <dgm:cxn modelId="{49DDC36E-E5A5-4878-A181-91DFF1DC517D}" srcId="{DBBF389C-104E-42A8-B01A-61EBC0FB09B9}" destId="{8202E140-6BEF-4162-8536-1B9AA30E34C7}" srcOrd="1" destOrd="0" parTransId="{5465EA51-A95A-4CA9-9081-AFE47CAAF027}" sibTransId="{ACEE1E04-EF4B-408B-B706-315AD261FA71}"/>
    <dgm:cxn modelId="{19245B52-4077-4FE4-9BAD-EB5E5833EEDD}" type="presOf" srcId="{A961307F-C0BD-49A0-8BE9-BF324925A51A}" destId="{00F6DD1D-D79B-498F-9964-0A1E62F24CAE}" srcOrd="0" destOrd="0" presId="urn:microsoft.com/office/officeart/2005/8/layout/list1"/>
    <dgm:cxn modelId="{A253E27E-5C4F-48E6-B748-B768EE3E14C4}" srcId="{DBBF389C-104E-42A8-B01A-61EBC0FB09B9}" destId="{5F4BF697-A6C0-4BAD-B500-506823E6AFA7}" srcOrd="4" destOrd="0" parTransId="{CFA184C9-2FBA-4041-99C7-C52890100217}" sibTransId="{1427FA16-3CE4-4B54-A525-2D83F6387743}"/>
    <dgm:cxn modelId="{93102282-1FBF-4652-99CA-99DFF0A432AC}" type="presOf" srcId="{5F4BF697-A6C0-4BAD-B500-506823E6AFA7}" destId="{8A61B742-E497-4437-8257-FCB06EE1B4BE}" srcOrd="0" destOrd="0" presId="urn:microsoft.com/office/officeart/2005/8/layout/list1"/>
    <dgm:cxn modelId="{81F43384-86B8-4731-BF39-F5666B4B7F9C}" type="presOf" srcId="{EEB444EB-753E-4FE8-9D28-2057FADDC4B8}" destId="{2813C75A-97C4-484E-9812-0BE600520250}" srcOrd="0" destOrd="0" presId="urn:microsoft.com/office/officeart/2005/8/layout/list1"/>
    <dgm:cxn modelId="{AF263F8C-ADBC-421F-865E-014777BEE932}" type="presOf" srcId="{DBBF389C-104E-42A8-B01A-61EBC0FB09B9}" destId="{E35F2105-8EC5-44DF-9AFC-C139B8DC8064}" srcOrd="0" destOrd="0" presId="urn:microsoft.com/office/officeart/2005/8/layout/list1"/>
    <dgm:cxn modelId="{ECF7D291-34A7-44D4-8CFD-1865093A5CC1}" type="presOf" srcId="{8202E140-6BEF-4162-8536-1B9AA30E34C7}" destId="{CB830D26-6A56-4D6B-9810-6B60D518F347}" srcOrd="0" destOrd="0" presId="urn:microsoft.com/office/officeart/2005/8/layout/list1"/>
    <dgm:cxn modelId="{C649879C-6170-4045-8CC5-11AFFA71491D}" srcId="{DBBF389C-104E-42A8-B01A-61EBC0FB09B9}" destId="{EEB444EB-753E-4FE8-9D28-2057FADDC4B8}" srcOrd="0" destOrd="0" parTransId="{CB4BDDF3-20C5-43EE-9309-06EE8F49BF40}" sibTransId="{AC0581DF-FB4F-4FF5-A3B0-71BCAEC99BDB}"/>
    <dgm:cxn modelId="{0F13E3A2-8694-4A0D-A5D5-A45C7DCD2F67}" type="presOf" srcId="{A961307F-C0BD-49A0-8BE9-BF324925A51A}" destId="{16154AD1-77BC-4CA7-8E55-D11955A2B1E4}" srcOrd="1" destOrd="0" presId="urn:microsoft.com/office/officeart/2005/8/layout/list1"/>
    <dgm:cxn modelId="{A130CFAA-23C8-4F3C-A5D1-E500CE090E2A}" type="presOf" srcId="{F77D253F-8F70-46D2-94F0-12C0F32F67AD}" destId="{377DC034-B3E3-43CD-87BE-88A0F576793B}" srcOrd="0" destOrd="0" presId="urn:microsoft.com/office/officeart/2005/8/layout/list1"/>
    <dgm:cxn modelId="{F55D45E5-6702-470E-AC0F-62E5F822DC84}" type="presOf" srcId="{5F4BF697-A6C0-4BAD-B500-506823E6AFA7}" destId="{3E838319-3F97-4039-965F-8C001BC18AFB}" srcOrd="1" destOrd="0" presId="urn:microsoft.com/office/officeart/2005/8/layout/list1"/>
    <dgm:cxn modelId="{B4AA40E8-5852-445B-8677-6B7A53D52EE3}" type="presOf" srcId="{F77D253F-8F70-46D2-94F0-12C0F32F67AD}" destId="{16D10962-3185-4274-8434-1B8B89ED279D}" srcOrd="1" destOrd="0" presId="urn:microsoft.com/office/officeart/2005/8/layout/list1"/>
    <dgm:cxn modelId="{488840E9-D650-40DF-96E5-C2DB31EE3ECA}" type="presOf" srcId="{A036418D-E052-4C68-8BC9-5BDB2BC814A3}" destId="{A8210D6C-2E8C-4E61-9FED-550295F682A8}" srcOrd="1" destOrd="0" presId="urn:microsoft.com/office/officeart/2005/8/layout/list1"/>
    <dgm:cxn modelId="{E5113DF2-3779-4AC5-AE5C-6A541C5F1FB6}" type="presOf" srcId="{A036418D-E052-4C68-8BC9-5BDB2BC814A3}" destId="{429CF31C-0ED4-416F-B91B-0A7295DAF530}" srcOrd="0" destOrd="0" presId="urn:microsoft.com/office/officeart/2005/8/layout/list1"/>
    <dgm:cxn modelId="{4379ADF6-C439-4715-9D37-CC0F97C87158}" type="presOf" srcId="{8202E140-6BEF-4162-8536-1B9AA30E34C7}" destId="{ED98C377-6948-43C8-BA93-29E7B5C0BE7E}" srcOrd="1" destOrd="0" presId="urn:microsoft.com/office/officeart/2005/8/layout/list1"/>
    <dgm:cxn modelId="{016C9909-C42D-49AC-ABDB-816533275658}" type="presParOf" srcId="{E35F2105-8EC5-44DF-9AFC-C139B8DC8064}" destId="{773D2E91-205C-4D30-A0F9-ECCC32FF20E7}" srcOrd="0" destOrd="0" presId="urn:microsoft.com/office/officeart/2005/8/layout/list1"/>
    <dgm:cxn modelId="{E06775CA-B008-4884-8077-FF9C71B8FFA0}" type="presParOf" srcId="{773D2E91-205C-4D30-A0F9-ECCC32FF20E7}" destId="{2813C75A-97C4-484E-9812-0BE600520250}" srcOrd="0" destOrd="0" presId="urn:microsoft.com/office/officeart/2005/8/layout/list1"/>
    <dgm:cxn modelId="{E27E1EF3-EB56-47A2-AFA5-A1AD0A5299FD}" type="presParOf" srcId="{773D2E91-205C-4D30-A0F9-ECCC32FF20E7}" destId="{119662FC-8D10-41B0-A3D9-631148BE9EC9}" srcOrd="1" destOrd="0" presId="urn:microsoft.com/office/officeart/2005/8/layout/list1"/>
    <dgm:cxn modelId="{59B79DAA-B95C-4E0E-80CE-132F84FF79BB}" type="presParOf" srcId="{E35F2105-8EC5-44DF-9AFC-C139B8DC8064}" destId="{2A41F174-EBE2-4447-A529-8605D35A221B}" srcOrd="1" destOrd="0" presId="urn:microsoft.com/office/officeart/2005/8/layout/list1"/>
    <dgm:cxn modelId="{A71EE677-717D-40FC-B68E-B9BB81C3BFDE}" type="presParOf" srcId="{E35F2105-8EC5-44DF-9AFC-C139B8DC8064}" destId="{27EE9CD4-32BE-4731-A552-489271E88F3C}" srcOrd="2" destOrd="0" presId="urn:microsoft.com/office/officeart/2005/8/layout/list1"/>
    <dgm:cxn modelId="{95A6168F-2A9D-439D-AFA9-C771EF0DAFB5}" type="presParOf" srcId="{E35F2105-8EC5-44DF-9AFC-C139B8DC8064}" destId="{19125AC0-B2D5-4607-A571-752A127ED908}" srcOrd="3" destOrd="0" presId="urn:microsoft.com/office/officeart/2005/8/layout/list1"/>
    <dgm:cxn modelId="{8AEFA0CA-F7B6-43EA-9D3D-EC86060CBF4B}" type="presParOf" srcId="{E35F2105-8EC5-44DF-9AFC-C139B8DC8064}" destId="{A028F18C-7C60-47AE-9AEF-8524244F1FBA}" srcOrd="4" destOrd="0" presId="urn:microsoft.com/office/officeart/2005/8/layout/list1"/>
    <dgm:cxn modelId="{D9747BBB-D1BC-43AD-AE44-9B74E9426E8D}" type="presParOf" srcId="{A028F18C-7C60-47AE-9AEF-8524244F1FBA}" destId="{CB830D26-6A56-4D6B-9810-6B60D518F347}" srcOrd="0" destOrd="0" presId="urn:microsoft.com/office/officeart/2005/8/layout/list1"/>
    <dgm:cxn modelId="{41E9720B-BCEF-4768-9EB9-A94CFA911626}" type="presParOf" srcId="{A028F18C-7C60-47AE-9AEF-8524244F1FBA}" destId="{ED98C377-6948-43C8-BA93-29E7B5C0BE7E}" srcOrd="1" destOrd="0" presId="urn:microsoft.com/office/officeart/2005/8/layout/list1"/>
    <dgm:cxn modelId="{2B219957-5C39-4424-BDD6-9EDCF1E15866}" type="presParOf" srcId="{E35F2105-8EC5-44DF-9AFC-C139B8DC8064}" destId="{A71E2F39-18CA-4911-AF22-A680CF607BA5}" srcOrd="5" destOrd="0" presId="urn:microsoft.com/office/officeart/2005/8/layout/list1"/>
    <dgm:cxn modelId="{BF97241B-BA84-4E31-BBEF-C3700346C6DF}" type="presParOf" srcId="{E35F2105-8EC5-44DF-9AFC-C139B8DC8064}" destId="{0BC4C7F0-4C1D-4B5E-BE2F-3F6930E7861A}" srcOrd="6" destOrd="0" presId="urn:microsoft.com/office/officeart/2005/8/layout/list1"/>
    <dgm:cxn modelId="{5750746D-A2E4-40D5-9DDB-A71C66E32D52}" type="presParOf" srcId="{E35F2105-8EC5-44DF-9AFC-C139B8DC8064}" destId="{D719380E-04E8-4BDD-88AA-953F2848B8B9}" srcOrd="7" destOrd="0" presId="urn:microsoft.com/office/officeart/2005/8/layout/list1"/>
    <dgm:cxn modelId="{32634BEF-6E2C-4AF2-9D34-4D5ECDC6C238}" type="presParOf" srcId="{E35F2105-8EC5-44DF-9AFC-C139B8DC8064}" destId="{33FC3C0A-DC64-4382-ACA1-666E651D9C3C}" srcOrd="8" destOrd="0" presId="urn:microsoft.com/office/officeart/2005/8/layout/list1"/>
    <dgm:cxn modelId="{A7101D8A-1A24-4049-8BE0-C018BEAE6310}" type="presParOf" srcId="{33FC3C0A-DC64-4382-ACA1-666E651D9C3C}" destId="{377DC034-B3E3-43CD-87BE-88A0F576793B}" srcOrd="0" destOrd="0" presId="urn:microsoft.com/office/officeart/2005/8/layout/list1"/>
    <dgm:cxn modelId="{932607EA-DE22-4F3E-A7D8-A30EACCD262E}" type="presParOf" srcId="{33FC3C0A-DC64-4382-ACA1-666E651D9C3C}" destId="{16D10962-3185-4274-8434-1B8B89ED279D}" srcOrd="1" destOrd="0" presId="urn:microsoft.com/office/officeart/2005/8/layout/list1"/>
    <dgm:cxn modelId="{DB99F134-7041-4CB6-9198-48657B2A10AB}" type="presParOf" srcId="{E35F2105-8EC5-44DF-9AFC-C139B8DC8064}" destId="{427543C4-31E7-4101-9D65-59CF1813E78B}" srcOrd="9" destOrd="0" presId="urn:microsoft.com/office/officeart/2005/8/layout/list1"/>
    <dgm:cxn modelId="{033399AC-B2BF-4403-9ABC-496D4916888D}" type="presParOf" srcId="{E35F2105-8EC5-44DF-9AFC-C139B8DC8064}" destId="{E8FD2A9C-3124-471F-AB42-6772CD2B0257}" srcOrd="10" destOrd="0" presId="urn:microsoft.com/office/officeart/2005/8/layout/list1"/>
    <dgm:cxn modelId="{84892EF6-200D-4A5F-AA33-3486308A6F9A}" type="presParOf" srcId="{E35F2105-8EC5-44DF-9AFC-C139B8DC8064}" destId="{987A8F9F-0FB9-45D9-923A-C4F36BC49110}" srcOrd="11" destOrd="0" presId="urn:microsoft.com/office/officeart/2005/8/layout/list1"/>
    <dgm:cxn modelId="{9EF72EF4-331D-412F-B373-1EA7BFBD7153}" type="presParOf" srcId="{E35F2105-8EC5-44DF-9AFC-C139B8DC8064}" destId="{BD087D4A-2FDA-43B7-BBD9-98E13FF8575C}" srcOrd="12" destOrd="0" presId="urn:microsoft.com/office/officeart/2005/8/layout/list1"/>
    <dgm:cxn modelId="{A6047786-BC90-4E09-834E-5FD3EC14C263}" type="presParOf" srcId="{BD087D4A-2FDA-43B7-BBD9-98E13FF8575C}" destId="{429CF31C-0ED4-416F-B91B-0A7295DAF530}" srcOrd="0" destOrd="0" presId="urn:microsoft.com/office/officeart/2005/8/layout/list1"/>
    <dgm:cxn modelId="{9B456E8E-6DBC-41B0-8875-E9CCCF2E85E5}" type="presParOf" srcId="{BD087D4A-2FDA-43B7-BBD9-98E13FF8575C}" destId="{A8210D6C-2E8C-4E61-9FED-550295F682A8}" srcOrd="1" destOrd="0" presId="urn:microsoft.com/office/officeart/2005/8/layout/list1"/>
    <dgm:cxn modelId="{203D19C6-F3D2-4428-979E-B00593CD885C}" type="presParOf" srcId="{E35F2105-8EC5-44DF-9AFC-C139B8DC8064}" destId="{74EC4F57-DFD3-4952-8F34-02913CCC45BD}" srcOrd="13" destOrd="0" presId="urn:microsoft.com/office/officeart/2005/8/layout/list1"/>
    <dgm:cxn modelId="{05EB40D8-A6DF-4E0C-A3F6-E9B9DA39DD40}" type="presParOf" srcId="{E35F2105-8EC5-44DF-9AFC-C139B8DC8064}" destId="{22427DB4-4239-4D56-BCF1-6C4832A126BC}" srcOrd="14" destOrd="0" presId="urn:microsoft.com/office/officeart/2005/8/layout/list1"/>
    <dgm:cxn modelId="{4F836449-5436-4D43-ACE9-FE396617D4F0}" type="presParOf" srcId="{E35F2105-8EC5-44DF-9AFC-C139B8DC8064}" destId="{1DCC13D8-CA0D-4D6D-96C7-9517B434018D}" srcOrd="15" destOrd="0" presId="urn:microsoft.com/office/officeart/2005/8/layout/list1"/>
    <dgm:cxn modelId="{1A88EC8A-92CA-4E9E-8601-A0319EF4149A}" type="presParOf" srcId="{E35F2105-8EC5-44DF-9AFC-C139B8DC8064}" destId="{397C354B-7D2D-4282-BC11-78AFF601977A}" srcOrd="16" destOrd="0" presId="urn:microsoft.com/office/officeart/2005/8/layout/list1"/>
    <dgm:cxn modelId="{7FB33F5F-92DC-4E90-A09E-7C34A2CCEF76}" type="presParOf" srcId="{397C354B-7D2D-4282-BC11-78AFF601977A}" destId="{8A61B742-E497-4437-8257-FCB06EE1B4BE}" srcOrd="0" destOrd="0" presId="urn:microsoft.com/office/officeart/2005/8/layout/list1"/>
    <dgm:cxn modelId="{172D6B7D-B4E9-4ADC-8241-924B29994567}" type="presParOf" srcId="{397C354B-7D2D-4282-BC11-78AFF601977A}" destId="{3E838319-3F97-4039-965F-8C001BC18AFB}" srcOrd="1" destOrd="0" presId="urn:microsoft.com/office/officeart/2005/8/layout/list1"/>
    <dgm:cxn modelId="{7AF0C9CA-C0BF-41A1-A0C9-D4D79674978E}" type="presParOf" srcId="{E35F2105-8EC5-44DF-9AFC-C139B8DC8064}" destId="{171A6BC0-1B8F-4AD9-B5DB-443D58124A45}" srcOrd="17" destOrd="0" presId="urn:microsoft.com/office/officeart/2005/8/layout/list1"/>
    <dgm:cxn modelId="{B8A0CF07-BF62-4846-A3EB-4DFB289CE412}" type="presParOf" srcId="{E35F2105-8EC5-44DF-9AFC-C139B8DC8064}" destId="{1C3CC9B9-57D9-472B-A921-CBF93250E32D}" srcOrd="18" destOrd="0" presId="urn:microsoft.com/office/officeart/2005/8/layout/list1"/>
    <dgm:cxn modelId="{BFDB9A69-8324-4078-A69D-C40A20F26A27}" type="presParOf" srcId="{E35F2105-8EC5-44DF-9AFC-C139B8DC8064}" destId="{81694C99-DD34-49BD-BA57-BF0E84D30592}" srcOrd="19" destOrd="0" presId="urn:microsoft.com/office/officeart/2005/8/layout/list1"/>
    <dgm:cxn modelId="{FC1383AF-62D0-45E9-9F61-D3F72609E02D}" type="presParOf" srcId="{E35F2105-8EC5-44DF-9AFC-C139B8DC8064}" destId="{768C0568-38FF-4E58-BEFC-5614B4F1F2E7}" srcOrd="20" destOrd="0" presId="urn:microsoft.com/office/officeart/2005/8/layout/list1"/>
    <dgm:cxn modelId="{14148A6D-5C5C-4B7E-81CA-14E00B8FD2EF}" type="presParOf" srcId="{768C0568-38FF-4E58-BEFC-5614B4F1F2E7}" destId="{00F6DD1D-D79B-498F-9964-0A1E62F24CAE}" srcOrd="0" destOrd="0" presId="urn:microsoft.com/office/officeart/2005/8/layout/list1"/>
    <dgm:cxn modelId="{8BE941D9-11DE-4F38-AA1C-FA1E4ADF00D3}" type="presParOf" srcId="{768C0568-38FF-4E58-BEFC-5614B4F1F2E7}" destId="{16154AD1-77BC-4CA7-8E55-D11955A2B1E4}" srcOrd="1" destOrd="0" presId="urn:microsoft.com/office/officeart/2005/8/layout/list1"/>
    <dgm:cxn modelId="{78B0BCE4-53A8-4F6E-9D71-086B8C86610A}" type="presParOf" srcId="{E35F2105-8EC5-44DF-9AFC-C139B8DC8064}" destId="{48A74758-B26F-4BEE-9B82-54B35411EAEF}" srcOrd="21" destOrd="0" presId="urn:microsoft.com/office/officeart/2005/8/layout/list1"/>
    <dgm:cxn modelId="{451507C9-623F-4720-B3C0-B2F36437F70B}" type="presParOf" srcId="{E35F2105-8EC5-44DF-9AFC-C139B8DC8064}" destId="{B5326ED3-D6C9-4060-8D91-852F582B1EB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6F0CDA-9A3E-4A5E-8215-0AAC4A030EBC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DCA3BB-1198-4264-B75A-11EE8CB79717}">
      <dgm:prSet phldrT="[Text]" custT="1"/>
      <dgm:spPr/>
      <dgm:t>
        <a:bodyPr/>
        <a:lstStyle/>
        <a:p>
          <a:r>
            <a:rPr lang="en-US" sz="2400" b="1" kern="1200" dirty="0">
              <a:solidFill>
                <a:srgbClr val="FDBB2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Phase 1</a:t>
          </a:r>
        </a:p>
        <a:p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8006CFFE-0DCA-4A76-A557-7092EA78F84D}" type="parTrans" cxnId="{598DB1F5-34F9-4066-9739-08CA09438373}">
      <dgm:prSet/>
      <dgm:spPr/>
      <dgm:t>
        <a:bodyPr/>
        <a:lstStyle/>
        <a:p>
          <a:endParaRPr lang="en-US"/>
        </a:p>
      </dgm:t>
    </dgm:pt>
    <dgm:pt modelId="{ED59B86A-E12E-4FD2-ADF9-4A953ECDB896}" type="sibTrans" cxnId="{598DB1F5-34F9-4066-9739-08CA09438373}">
      <dgm:prSet/>
      <dgm:spPr/>
      <dgm:t>
        <a:bodyPr/>
        <a:lstStyle/>
        <a:p>
          <a:endParaRPr lang="en-US"/>
        </a:p>
      </dgm:t>
    </dgm:pt>
    <dgm:pt modelId="{F4523E49-1572-48F2-A7D1-2B1BE0021394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DBB2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Phase</a:t>
          </a:r>
          <a:r>
            <a:rPr lang="en-US" sz="2400" b="1" kern="1200" dirty="0">
              <a:solidFill>
                <a:srgbClr val="FDBB25"/>
              </a:solidFill>
              <a:latin typeface="Expo Arabic Light" panose="00000400000000000000" pitchFamily="2" charset="-78"/>
              <a:ea typeface="+mn-ea"/>
              <a:cs typeface="Expo Arabic Light" panose="00000400000000000000" pitchFamily="2" charset="-78"/>
            </a:rPr>
            <a:t> 2</a:t>
          </a:r>
        </a:p>
      </dgm:t>
    </dgm:pt>
    <dgm:pt modelId="{46880F97-C641-4FE8-B518-617ED68752B8}" type="parTrans" cxnId="{33550ACC-D500-4ABB-AB89-42878171243E}">
      <dgm:prSet/>
      <dgm:spPr/>
      <dgm:t>
        <a:bodyPr/>
        <a:lstStyle/>
        <a:p>
          <a:endParaRPr lang="en-US"/>
        </a:p>
      </dgm:t>
    </dgm:pt>
    <dgm:pt modelId="{A3ADCFF2-8AC6-4AED-B08A-434550233387}" type="sibTrans" cxnId="{33550ACC-D500-4ABB-AB89-42878171243E}">
      <dgm:prSet/>
      <dgm:spPr/>
      <dgm:t>
        <a:bodyPr/>
        <a:lstStyle/>
        <a:p>
          <a:endParaRPr lang="en-US"/>
        </a:p>
      </dgm:t>
    </dgm:pt>
    <dgm:pt modelId="{D5D34EFD-4558-4201-BEAF-3E2278BE5ED8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DBB25"/>
              </a:solidFill>
              <a:latin typeface="Expo Arabic Light" panose="00000400000000000000" pitchFamily="2" charset="-78"/>
              <a:ea typeface="+mn-ea"/>
              <a:cs typeface="Expo Arabic Light" panose="00000400000000000000" pitchFamily="2" charset="-78"/>
            </a:rPr>
            <a:t>Phase 3</a:t>
          </a:r>
        </a:p>
      </dgm:t>
    </dgm:pt>
    <dgm:pt modelId="{C46BABB1-46C3-4509-883C-D170554CF842}" type="parTrans" cxnId="{B58BEA25-6E4A-466C-8A4B-202B6BFF8B3F}">
      <dgm:prSet/>
      <dgm:spPr/>
      <dgm:t>
        <a:bodyPr/>
        <a:lstStyle/>
        <a:p>
          <a:endParaRPr lang="en-US"/>
        </a:p>
      </dgm:t>
    </dgm:pt>
    <dgm:pt modelId="{B5A96B26-10CB-4938-AD1B-A8341EDD1264}" type="sibTrans" cxnId="{B58BEA25-6E4A-466C-8A4B-202B6BFF8B3F}">
      <dgm:prSet/>
      <dgm:spPr/>
      <dgm:t>
        <a:bodyPr/>
        <a:lstStyle/>
        <a:p>
          <a:endParaRPr lang="en-US"/>
        </a:p>
      </dgm:t>
    </dgm:pt>
    <dgm:pt modelId="{F249EC73-F84E-4E19-A45E-190356D7EE18}" type="pres">
      <dgm:prSet presAssocID="{956F0CDA-9A3E-4A5E-8215-0AAC4A030EBC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0AEF553-57D7-45DB-8977-FCD7D6F2D1BF}" type="pres">
      <dgm:prSet presAssocID="{02DCA3BB-1198-4264-B75A-11EE8CB79717}" presName="Accent1" presStyleCnt="0"/>
      <dgm:spPr/>
    </dgm:pt>
    <dgm:pt modelId="{4DA79AC0-1DDF-488C-A87D-225A9ED43974}" type="pres">
      <dgm:prSet presAssocID="{02DCA3BB-1198-4264-B75A-11EE8CB79717}" presName="Accent" presStyleLbl="node1" presStyleIdx="0" presStyleCnt="3"/>
      <dgm:spPr/>
    </dgm:pt>
    <dgm:pt modelId="{DBC1A887-4DA0-4430-B838-79B2DFFDA212}" type="pres">
      <dgm:prSet presAssocID="{02DCA3BB-1198-4264-B75A-11EE8CB79717}" presName="Parent1" presStyleLbl="revTx" presStyleIdx="0" presStyleCnt="3" custScaleX="192896" custLinFactNeighborX="5800" custLinFactNeighborY="-19657">
        <dgm:presLayoutVars>
          <dgm:chMax val="1"/>
          <dgm:chPref val="1"/>
          <dgm:bulletEnabled val="1"/>
        </dgm:presLayoutVars>
      </dgm:prSet>
      <dgm:spPr/>
    </dgm:pt>
    <dgm:pt modelId="{01F19412-EC57-498E-B366-4AA384CE2A26}" type="pres">
      <dgm:prSet presAssocID="{F4523E49-1572-48F2-A7D1-2B1BE0021394}" presName="Accent2" presStyleCnt="0"/>
      <dgm:spPr/>
    </dgm:pt>
    <dgm:pt modelId="{FA6368BF-F215-498E-B173-BD17A0628CB2}" type="pres">
      <dgm:prSet presAssocID="{F4523E49-1572-48F2-A7D1-2B1BE0021394}" presName="Accent" presStyleLbl="node1" presStyleIdx="1" presStyleCnt="3" custLinFactNeighborY="1718"/>
      <dgm:spPr/>
    </dgm:pt>
    <dgm:pt modelId="{57A8380B-85E0-41C9-A2EF-A62A237E18C3}" type="pres">
      <dgm:prSet presAssocID="{F4523E49-1572-48F2-A7D1-2B1BE0021394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56991415-98AA-4FCC-B4E9-A21F3BE88161}" type="pres">
      <dgm:prSet presAssocID="{D5D34EFD-4558-4201-BEAF-3E2278BE5ED8}" presName="Accent3" presStyleCnt="0"/>
      <dgm:spPr/>
    </dgm:pt>
    <dgm:pt modelId="{884933CC-8C26-4F23-9694-0115470A6A9B}" type="pres">
      <dgm:prSet presAssocID="{D5D34EFD-4558-4201-BEAF-3E2278BE5ED8}" presName="Accent" presStyleLbl="node1" presStyleIdx="2" presStyleCnt="3"/>
      <dgm:spPr/>
    </dgm:pt>
    <dgm:pt modelId="{02536621-D5BF-4625-8CAE-BB823CFA5CD7}" type="pres">
      <dgm:prSet presAssocID="{D5D34EFD-4558-4201-BEAF-3E2278BE5ED8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58BEA25-6E4A-466C-8A4B-202B6BFF8B3F}" srcId="{956F0CDA-9A3E-4A5E-8215-0AAC4A030EBC}" destId="{D5D34EFD-4558-4201-BEAF-3E2278BE5ED8}" srcOrd="2" destOrd="0" parTransId="{C46BABB1-46C3-4509-883C-D170554CF842}" sibTransId="{B5A96B26-10CB-4938-AD1B-A8341EDD1264}"/>
    <dgm:cxn modelId="{51C32E32-5CB5-4916-B17F-4006577D50AF}" type="presOf" srcId="{D5D34EFD-4558-4201-BEAF-3E2278BE5ED8}" destId="{02536621-D5BF-4625-8CAE-BB823CFA5CD7}" srcOrd="0" destOrd="0" presId="urn:microsoft.com/office/officeart/2009/layout/CircleArrowProcess"/>
    <dgm:cxn modelId="{ADB6585C-4615-45D3-95D4-E5406755F2C1}" type="presOf" srcId="{F4523E49-1572-48F2-A7D1-2B1BE0021394}" destId="{57A8380B-85E0-41C9-A2EF-A62A237E18C3}" srcOrd="0" destOrd="0" presId="urn:microsoft.com/office/officeart/2009/layout/CircleArrowProcess"/>
    <dgm:cxn modelId="{FB1DE553-2B39-46C2-B31A-38CFBF7BB938}" type="presOf" srcId="{956F0CDA-9A3E-4A5E-8215-0AAC4A030EBC}" destId="{F249EC73-F84E-4E19-A45E-190356D7EE18}" srcOrd="0" destOrd="0" presId="urn:microsoft.com/office/officeart/2009/layout/CircleArrowProcess"/>
    <dgm:cxn modelId="{95531794-214D-48DD-991A-B5759C72E6DF}" type="presOf" srcId="{02DCA3BB-1198-4264-B75A-11EE8CB79717}" destId="{DBC1A887-4DA0-4430-B838-79B2DFFDA212}" srcOrd="0" destOrd="0" presId="urn:microsoft.com/office/officeart/2009/layout/CircleArrowProcess"/>
    <dgm:cxn modelId="{33550ACC-D500-4ABB-AB89-42878171243E}" srcId="{956F0CDA-9A3E-4A5E-8215-0AAC4A030EBC}" destId="{F4523E49-1572-48F2-A7D1-2B1BE0021394}" srcOrd="1" destOrd="0" parTransId="{46880F97-C641-4FE8-B518-617ED68752B8}" sibTransId="{A3ADCFF2-8AC6-4AED-B08A-434550233387}"/>
    <dgm:cxn modelId="{598DB1F5-34F9-4066-9739-08CA09438373}" srcId="{956F0CDA-9A3E-4A5E-8215-0AAC4A030EBC}" destId="{02DCA3BB-1198-4264-B75A-11EE8CB79717}" srcOrd="0" destOrd="0" parTransId="{8006CFFE-0DCA-4A76-A557-7092EA78F84D}" sibTransId="{ED59B86A-E12E-4FD2-ADF9-4A953ECDB896}"/>
    <dgm:cxn modelId="{2785B087-2B85-47F7-A42E-33AB6AE92E76}" type="presParOf" srcId="{F249EC73-F84E-4E19-A45E-190356D7EE18}" destId="{E0AEF553-57D7-45DB-8977-FCD7D6F2D1BF}" srcOrd="0" destOrd="0" presId="urn:microsoft.com/office/officeart/2009/layout/CircleArrowProcess"/>
    <dgm:cxn modelId="{0A5AD403-6AC7-42A8-8344-7EB623151CF8}" type="presParOf" srcId="{E0AEF553-57D7-45DB-8977-FCD7D6F2D1BF}" destId="{4DA79AC0-1DDF-488C-A87D-225A9ED43974}" srcOrd="0" destOrd="0" presId="urn:microsoft.com/office/officeart/2009/layout/CircleArrowProcess"/>
    <dgm:cxn modelId="{781F399C-267A-4579-8AAB-C4ED4F5BED88}" type="presParOf" srcId="{F249EC73-F84E-4E19-A45E-190356D7EE18}" destId="{DBC1A887-4DA0-4430-B838-79B2DFFDA212}" srcOrd="1" destOrd="0" presId="urn:microsoft.com/office/officeart/2009/layout/CircleArrowProcess"/>
    <dgm:cxn modelId="{069C0FC7-3D40-4098-B3B7-751E6F3436DA}" type="presParOf" srcId="{F249EC73-F84E-4E19-A45E-190356D7EE18}" destId="{01F19412-EC57-498E-B366-4AA384CE2A26}" srcOrd="2" destOrd="0" presId="urn:microsoft.com/office/officeart/2009/layout/CircleArrowProcess"/>
    <dgm:cxn modelId="{4DB35E33-6BC0-4066-9125-F9285E1A4ABE}" type="presParOf" srcId="{01F19412-EC57-498E-B366-4AA384CE2A26}" destId="{FA6368BF-F215-498E-B173-BD17A0628CB2}" srcOrd="0" destOrd="0" presId="urn:microsoft.com/office/officeart/2009/layout/CircleArrowProcess"/>
    <dgm:cxn modelId="{E8D1F82E-75CE-4CC8-A87E-B8498BE9A54E}" type="presParOf" srcId="{F249EC73-F84E-4E19-A45E-190356D7EE18}" destId="{57A8380B-85E0-41C9-A2EF-A62A237E18C3}" srcOrd="3" destOrd="0" presId="urn:microsoft.com/office/officeart/2009/layout/CircleArrowProcess"/>
    <dgm:cxn modelId="{0E2D2A8E-73BB-421A-8646-9124BF63E03C}" type="presParOf" srcId="{F249EC73-F84E-4E19-A45E-190356D7EE18}" destId="{56991415-98AA-4FCC-B4E9-A21F3BE88161}" srcOrd="4" destOrd="0" presId="urn:microsoft.com/office/officeart/2009/layout/CircleArrowProcess"/>
    <dgm:cxn modelId="{4E5ED1D3-C67C-4F6D-A40C-FF2D481B3011}" type="presParOf" srcId="{56991415-98AA-4FCC-B4E9-A21F3BE88161}" destId="{884933CC-8C26-4F23-9694-0115470A6A9B}" srcOrd="0" destOrd="0" presId="urn:microsoft.com/office/officeart/2009/layout/CircleArrowProcess"/>
    <dgm:cxn modelId="{009E3EF0-9355-44B8-9019-7DBDBFF8BC24}" type="presParOf" srcId="{F249EC73-F84E-4E19-A45E-190356D7EE18}" destId="{02536621-D5BF-4625-8CAE-BB823CFA5CD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E9CD4-32BE-4731-A552-489271E88F3C}">
      <dsp:nvSpPr>
        <dsp:cNvPr id="0" name=""/>
        <dsp:cNvSpPr/>
      </dsp:nvSpPr>
      <dsp:spPr>
        <a:xfrm>
          <a:off x="0" y="61336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662FC-8D10-41B0-A3D9-631148BE9EC9}">
      <dsp:nvSpPr>
        <dsp:cNvPr id="0" name=""/>
        <dsp:cNvSpPr/>
      </dsp:nvSpPr>
      <dsp:spPr>
        <a:xfrm>
          <a:off x="350642" y="7578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Mahmoud Ahmed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0817" y="95955"/>
        <a:ext cx="4868643" cy="372930"/>
      </dsp:txXfrm>
    </dsp:sp>
    <dsp:sp modelId="{0BC4C7F0-4C1D-4B5E-BE2F-3F6930E7861A}">
      <dsp:nvSpPr>
        <dsp:cNvPr id="0" name=""/>
        <dsp:cNvSpPr/>
      </dsp:nvSpPr>
      <dsp:spPr>
        <a:xfrm>
          <a:off x="0" y="917460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8C377-6948-43C8-BA93-29E7B5C0BE7E}">
      <dsp:nvSpPr>
        <dsp:cNvPr id="0" name=""/>
        <dsp:cNvSpPr/>
      </dsp:nvSpPr>
      <dsp:spPr>
        <a:xfrm>
          <a:off x="350642" y="71082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Muhammed Hatem</a:t>
          </a:r>
        </a:p>
      </dsp:txBody>
      <dsp:txXfrm>
        <a:off x="370817" y="730995"/>
        <a:ext cx="4868643" cy="372930"/>
      </dsp:txXfrm>
    </dsp:sp>
    <dsp:sp modelId="{E8FD2A9C-3124-471F-AB42-6772CD2B0257}">
      <dsp:nvSpPr>
        <dsp:cNvPr id="0" name=""/>
        <dsp:cNvSpPr/>
      </dsp:nvSpPr>
      <dsp:spPr>
        <a:xfrm>
          <a:off x="0" y="1552500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10962-3185-4274-8434-1B8B89ED279D}">
      <dsp:nvSpPr>
        <dsp:cNvPr id="0" name=""/>
        <dsp:cNvSpPr/>
      </dsp:nvSpPr>
      <dsp:spPr>
        <a:xfrm>
          <a:off x="350642" y="134586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Omar Essam </a:t>
          </a:r>
        </a:p>
      </dsp:txBody>
      <dsp:txXfrm>
        <a:off x="370817" y="1366035"/>
        <a:ext cx="4868643" cy="372930"/>
      </dsp:txXfrm>
    </dsp:sp>
    <dsp:sp modelId="{22427DB4-4239-4D56-BCF1-6C4832A126BC}">
      <dsp:nvSpPr>
        <dsp:cNvPr id="0" name=""/>
        <dsp:cNvSpPr/>
      </dsp:nvSpPr>
      <dsp:spPr>
        <a:xfrm>
          <a:off x="0" y="2187540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10D6C-2E8C-4E61-9FED-550295F682A8}">
      <dsp:nvSpPr>
        <dsp:cNvPr id="0" name=""/>
        <dsp:cNvSpPr/>
      </dsp:nvSpPr>
      <dsp:spPr>
        <a:xfrm>
          <a:off x="350642" y="198090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Nada Khaled </a:t>
          </a:r>
        </a:p>
      </dsp:txBody>
      <dsp:txXfrm>
        <a:off x="370817" y="2001075"/>
        <a:ext cx="4868643" cy="372930"/>
      </dsp:txXfrm>
    </dsp:sp>
    <dsp:sp modelId="{1C3CC9B9-57D9-472B-A921-CBF93250E32D}">
      <dsp:nvSpPr>
        <dsp:cNvPr id="0" name=""/>
        <dsp:cNvSpPr/>
      </dsp:nvSpPr>
      <dsp:spPr>
        <a:xfrm>
          <a:off x="0" y="2822580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38319-3F97-4039-965F-8C001BC18AFB}">
      <dsp:nvSpPr>
        <dsp:cNvPr id="0" name=""/>
        <dsp:cNvSpPr/>
      </dsp:nvSpPr>
      <dsp:spPr>
        <a:xfrm>
          <a:off x="350642" y="261594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Reem El-</a:t>
          </a:r>
          <a:r>
            <a:rPr lang="en-US" sz="24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Husseiny</a:t>
          </a:r>
          <a:endParaRPr lang="en-US" sz="24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70817" y="2636115"/>
        <a:ext cx="4868643" cy="372930"/>
      </dsp:txXfrm>
    </dsp:sp>
    <dsp:sp modelId="{B5326ED3-D6C9-4060-8D91-852F582B1EBF}">
      <dsp:nvSpPr>
        <dsp:cNvPr id="0" name=""/>
        <dsp:cNvSpPr/>
      </dsp:nvSpPr>
      <dsp:spPr>
        <a:xfrm>
          <a:off x="0" y="3457620"/>
          <a:ext cx="701284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54AD1-77BC-4CA7-8E55-D11955A2B1E4}">
      <dsp:nvSpPr>
        <dsp:cNvPr id="0" name=""/>
        <dsp:cNvSpPr/>
      </dsp:nvSpPr>
      <dsp:spPr>
        <a:xfrm>
          <a:off x="350642" y="3250980"/>
          <a:ext cx="4908993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48" tIns="0" rIns="18554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Ghada Mohamed</a:t>
          </a:r>
        </a:p>
      </dsp:txBody>
      <dsp:txXfrm>
        <a:off x="370817" y="3271155"/>
        <a:ext cx="4868643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79AC0-1DDF-488C-A87D-225A9ED43974}">
      <dsp:nvSpPr>
        <dsp:cNvPr id="0" name=""/>
        <dsp:cNvSpPr/>
      </dsp:nvSpPr>
      <dsp:spPr>
        <a:xfrm>
          <a:off x="3076724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1A887-4DA0-4430-B838-79B2DFFDA212}">
      <dsp:nvSpPr>
        <dsp:cNvPr id="0" name=""/>
        <dsp:cNvSpPr/>
      </dsp:nvSpPr>
      <dsp:spPr>
        <a:xfrm>
          <a:off x="3064100" y="799354"/>
          <a:ext cx="279563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DBB2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Phase 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3064100" y="799354"/>
        <a:ext cx="2795638" cy="724475"/>
      </dsp:txXfrm>
    </dsp:sp>
    <dsp:sp modelId="{FA6368BF-F215-498E-B173-BD17A0628CB2}">
      <dsp:nvSpPr>
        <dsp:cNvPr id="0" name=""/>
        <dsp:cNvSpPr/>
      </dsp:nvSpPr>
      <dsp:spPr>
        <a:xfrm>
          <a:off x="2352320" y="1543618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8380B-85E0-41C9-A2EF-A62A237E18C3}">
      <dsp:nvSpPr>
        <dsp:cNvPr id="0" name=""/>
        <dsp:cNvSpPr/>
      </dsp:nvSpPr>
      <dsp:spPr>
        <a:xfrm>
          <a:off x="2931745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DBB2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Phase</a:t>
          </a:r>
          <a:r>
            <a:rPr lang="en-US" sz="2400" b="1" kern="1200" dirty="0">
              <a:solidFill>
                <a:srgbClr val="FDBB25"/>
              </a:solidFill>
              <a:latin typeface="Expo Arabic Light" panose="00000400000000000000" pitchFamily="2" charset="-78"/>
              <a:ea typeface="+mn-ea"/>
              <a:cs typeface="Expo Arabic Light" panose="00000400000000000000" pitchFamily="2" charset="-78"/>
            </a:rPr>
            <a:t> 2</a:t>
          </a:r>
        </a:p>
      </dsp:txBody>
      <dsp:txXfrm>
        <a:off x="2931745" y="2449237"/>
        <a:ext cx="1449298" cy="724475"/>
      </dsp:txXfrm>
    </dsp:sp>
    <dsp:sp modelId="{884933CC-8C26-4F23-9694-0115470A6A9B}">
      <dsp:nvSpPr>
        <dsp:cNvPr id="0" name=""/>
        <dsp:cNvSpPr/>
      </dsp:nvSpPr>
      <dsp:spPr>
        <a:xfrm>
          <a:off x="3262356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36621-D5BF-4625-8CAE-BB823CFA5CD7}">
      <dsp:nvSpPr>
        <dsp:cNvPr id="0" name=""/>
        <dsp:cNvSpPr/>
      </dsp:nvSpPr>
      <dsp:spPr>
        <a:xfrm>
          <a:off x="3656639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DBB25"/>
              </a:solidFill>
              <a:latin typeface="Expo Arabic Light" panose="00000400000000000000" pitchFamily="2" charset="-78"/>
              <a:ea typeface="+mn-ea"/>
              <a:cs typeface="Expo Arabic Light" panose="00000400000000000000" pitchFamily="2" charset="-78"/>
            </a:rPr>
            <a:t>Phase 3</a:t>
          </a:r>
        </a:p>
      </dsp:txBody>
      <dsp:txXfrm>
        <a:off x="3656639" y="3958878"/>
        <a:ext cx="1449298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8C4D4-CAF1-4896-A270-1FF558D3D652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AD361-0D89-4791-8C83-E3C620802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6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50EC9-D1A0-3301-7B4B-0334F8355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C7E77-FECB-EA91-D95D-68B65A8B6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C3CE9-3582-8A04-E209-09FC3DD3D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A2CC7-74D3-4C31-D0D7-A63E6B2E7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98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BCB2-9F16-1044-297A-C9A752FA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63EE9F-2E8E-B34E-6C5A-AB82399D6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DAC17-63B4-B749-0D0A-4FDD1A70F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1C22-6C44-68D9-DC75-E1C4E5AA1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4D083-3ABB-517B-0810-D90E402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37B81-FBE0-315E-8BCD-E5D888DE1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467BD-019C-C1EE-503B-4268AF96A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D108-9A9F-0D56-C797-C45485EAC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79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2603A-11F6-EBB2-96A7-33FBF0F05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60B1A2-CC1A-ECDA-8254-EE8912C6A8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BC348-7D58-50E3-5EEF-7F28E28AB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3262-46C5-A2AF-7CFB-7604C22D9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71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27C2-A843-30F0-5F4B-4AE4994A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F8ED99-4FE3-67A4-272A-D302070FD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C82BA-19FE-F52B-CDDD-1173BFEA5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76C51-D931-E6EC-A646-6C278B9D8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97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E7B73-FAFE-27EB-9383-0806A395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4772E-2EAE-47F8-814B-B1FB58AA7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F69BB-C985-ECB2-A0CB-63B3D9B74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4D483-52B1-E213-8853-EB0FFDD18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787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E444-9784-EFCA-EC3A-508B5B834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5C176-C9D0-61EA-B41A-F731CE39E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66B6B-F62E-D762-C342-687ABFB7A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FF69-EB4D-153A-4136-398FF5509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044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4824-56EF-19D5-B7D8-4393D176D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E171B-3D42-EE61-90DC-99604D014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C103F-AAB3-CF91-EE5C-6BC15E60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A2DCE-28CE-8A93-BCF4-80D1EA221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95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36ABE-3B92-054A-5529-63247713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24FE1-EDEC-B12B-05F3-549FA6D1E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865D9-EB57-3CAF-86F6-3D33E29E6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99680-0417-8500-2328-CF0D6906A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514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76C8-DC32-67E0-F277-347705D64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AB4CC-8F5B-2F94-1E27-B3604B6BA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4FE06-E7EE-6F12-4F8E-1C01E4ACB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7E9D-C021-A939-4A22-04F12E82A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2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80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6F09-01F0-7FC9-2F85-48818378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39F79-4CC8-2783-1B89-8132BC682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40AF9-88F3-8CF8-9BE1-E5AFE0869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8095B-6182-3203-3711-DF19CBE80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17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66EC-5398-05B7-2D76-3EE8C603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E1594-87DC-E3FE-A03D-533A1A5E8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1EEB8-87D2-FFF5-E660-3BAB1D80F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38C93-B26F-214C-BA1B-D5430C83A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973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7C6-198A-A966-83E5-217E5F4D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8363A-0B14-0172-D9DF-F6BC89FE4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11C0D-E189-AE52-C183-1EF182BA9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89DC9-DCB7-E790-5ED1-507CAE893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576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0AC5-FC79-0BB0-8990-CEBEAD1E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4072F7-2097-FD57-38AF-987B65FCA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EDEBF-9CB1-7702-29C9-D54F2309C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86428-5643-34C8-1ABF-0F4BFDF23D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696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43D47-131C-19A7-0C10-1DBB46B4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5C8EF-2AF0-D856-5757-CA0F6358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1B56D-78B8-E23B-F1FB-C16B533AC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8F435-4ECD-1305-06C2-5EBC41697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28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47A0F-5B49-5881-DA5F-F0FEB734B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34751-A1AC-0740-544F-E3F48A43D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397D4-6915-EDE7-D2AA-5EE5D79293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62C33-5ADA-930C-24F0-A44B33B3E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770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C1898-0BEC-599A-6DAD-B7C8D28F5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9D7BF8-44BE-9823-DB45-CBDE0D925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EE50F1-8F6A-3603-0699-E838602F2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3E184-4598-C7E1-929C-97762BE8B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84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7AD8-B21F-823E-158E-0C8E98F0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5FA35-C3EF-0449-400D-3C6DF096D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33D0A-DB94-5564-CA7D-BC792308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B08DD-6663-05FA-BD02-7E8E1A635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020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2B482-6DE5-47C3-24F1-2CD9D9606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DCDF3-A22A-DACC-A8C7-8B02523812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221C3-466F-733E-0CFE-A38DD2352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ED79-277C-CD88-40A1-13DBF2E06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63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B4305-D476-653D-282F-A42F6FFAD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6DA09-CF31-72E7-B6F7-32167F0B4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BF2A9-F4A5-1B76-EC2D-B10AFAEE8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D94BD-2D4F-D9E8-C330-B44F7A761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3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E8D6-E0E4-093A-2DE7-CCE0A262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669FA-664A-6E46-8D81-56398AAA8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36941-1770-DEDC-BBB5-510321FF0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33BB1-A9ED-A564-9C9C-6CFC275A79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16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1B6F6-B5EC-1B06-9B6B-F479FA86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36B6F-9287-9CDF-20EC-4FF8CCE1A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562D9-A36C-D371-6229-10DE6415D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31E6-B8B8-0CE1-3FFC-D350B8645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AD361-0D89-4791-8C83-E3C6208025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7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B0003-5A23-430A-CEB2-3C510AB8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EEACB-324F-3713-9B85-D2E9436CE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C1579-AD13-1CDA-6739-A7AFCDC7A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6C4BA-0059-19EF-D594-3AF24AC0F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1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A7F1D-A979-FA0D-4EEA-A08FD806D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5F744-F9E2-2C26-0783-60B0072D1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AD56E-F6AF-8574-5994-D77C6467B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A9659-E624-0031-86A9-0D7947FD9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7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8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FBC3-6CDB-6F5E-2135-D1AAAF7B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1DBA-4FA9-38BC-1046-972B9702D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0DAF55-AFF1-EA07-DF15-272AE69C2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3B9DA-B6CA-F382-06A9-5573B937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88E0E-73E1-6917-6455-74800A04B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FAEDA-94EB-0DD7-4C82-263BD4686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ABD91-1453-7A6C-DDC9-FB9FDD9BA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309FD-AE78-B2B9-7863-909254590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4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AB621-0D2A-479D-6F36-5D112230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E3C8D-38D1-574D-9293-9C5F5B343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A00AA-EF64-5E90-8892-6CBDC2DEC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C18B6-0A18-BCCA-88E9-097663BD0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AD361-0D89-4791-8C83-E3C6208025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6C04-A7E3-B1E4-2CA2-13686D42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C607F-C7B3-E30F-4293-8F4ECB1DC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75915-060B-44C8-328D-B25A53B3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AB10-EEAB-F8FC-F97E-22E0A161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23D8A-D59C-EC42-19B2-AAA287B19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388D-AEE6-ED70-B987-6E71AC14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4669-1546-038F-E4D1-73B9D37BF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D1972-32E5-39F6-1EFD-A3814E46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39DE2-BC93-9986-F9E0-BB6DFB13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DA124-2AB1-8F14-199D-F8D501F08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45A96-52E4-5BE5-B3A4-3936740F0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48B93-57EE-41B5-37A3-11579F0B5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F650-F8F4-54E8-E512-5768BCB4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F8E28-0593-545B-44D1-AA475B04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EEB65-3C8A-A01B-8640-BC503CCF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D7A5-CF3A-A17F-FF7D-8291422A3E21}"/>
              </a:ext>
            </a:extLst>
          </p:cNvPr>
          <p:cNvGrpSpPr/>
          <p:nvPr userDrawn="1"/>
        </p:nvGrpSpPr>
        <p:grpSpPr>
          <a:xfrm>
            <a:off x="10654316" y="70777"/>
            <a:ext cx="1372950" cy="1170640"/>
            <a:chOff x="6720410" y="2117749"/>
            <a:chExt cx="3477136" cy="2964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74720E-8A0F-1BE4-5C2C-02E188F4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906074" y="2117749"/>
              <a:ext cx="3152322" cy="24191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FC54A-7914-BBB7-57E8-DB00B369D577}"/>
                </a:ext>
              </a:extLst>
            </p:cNvPr>
            <p:cNvSpPr txBox="1"/>
            <p:nvPr/>
          </p:nvSpPr>
          <p:spPr>
            <a:xfrm>
              <a:off x="6720410" y="4536880"/>
              <a:ext cx="3477136" cy="545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 Egypt Pioneers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F78E5CB-C41B-C295-6206-E4F391B4A063}"/>
              </a:ext>
            </a:extLst>
          </p:cNvPr>
          <p:cNvSpPr/>
          <p:nvPr userDrawn="1"/>
        </p:nvSpPr>
        <p:spPr>
          <a:xfrm>
            <a:off x="219677" y="475528"/>
            <a:ext cx="10364514" cy="116144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946BF7-6C4B-247D-7052-E56B5B676899}"/>
              </a:ext>
            </a:extLst>
          </p:cNvPr>
          <p:cNvSpPr txBox="1"/>
          <p:nvPr userDrawn="1"/>
        </p:nvSpPr>
        <p:spPr>
          <a:xfrm>
            <a:off x="9174079" y="6448669"/>
            <a:ext cx="2973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Final Project  - Supply Chain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111C03-089B-4BEC-FBD2-02E5882A12A6}"/>
              </a:ext>
            </a:extLst>
          </p:cNvPr>
          <p:cNvCxnSpPr>
            <a:cxnSpLocks/>
          </p:cNvCxnSpPr>
          <p:nvPr userDrawn="1"/>
        </p:nvCxnSpPr>
        <p:spPr>
          <a:xfrm>
            <a:off x="584672" y="6618345"/>
            <a:ext cx="8510809" cy="0"/>
          </a:xfrm>
          <a:prstGeom prst="line">
            <a:avLst/>
          </a:prstGeom>
          <a:ln w="28575">
            <a:solidFill>
              <a:srgbClr val="FDB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803712-1A8E-5AB6-F1AE-976F3DA26896}"/>
              </a:ext>
            </a:extLst>
          </p:cNvPr>
          <p:cNvSpPr/>
          <p:nvPr userDrawn="1"/>
        </p:nvSpPr>
        <p:spPr>
          <a:xfrm>
            <a:off x="55755" y="6448669"/>
            <a:ext cx="428556" cy="498533"/>
          </a:xfrm>
          <a:prstGeom prst="roundRect">
            <a:avLst/>
          </a:prstGeom>
          <a:solidFill>
            <a:srgbClr val="FDBB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9B2B8-7718-9A31-BEC1-CBC58DEBBE3F}"/>
              </a:ext>
            </a:extLst>
          </p:cNvPr>
          <p:cNvSpPr txBox="1"/>
          <p:nvPr userDrawn="1"/>
        </p:nvSpPr>
        <p:spPr>
          <a:xfrm>
            <a:off x="55755" y="6465093"/>
            <a:ext cx="45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6383E08-6B55-4D1F-841A-1280DE0564FC}" type="slidenum">
              <a:rPr lang="en-US" sz="1400" b="1" smtClean="0">
                <a:solidFill>
                  <a:srgbClr val="047954"/>
                </a:solidFill>
                <a:latin typeface="Expo Arabic Light" panose="00000400000000000000" pitchFamily="2" charset="-78"/>
                <a:cs typeface="Expo Arabic Light" panose="00000400000000000000" pitchFamily="2" charset="-78"/>
              </a:rPr>
              <a:pPr algn="ctr"/>
              <a:t>‹#›</a:t>
            </a:fld>
            <a:endParaRPr lang="en-US" sz="1400" b="1" dirty="0">
              <a:solidFill>
                <a:srgbClr val="047954"/>
              </a:solidFill>
              <a:latin typeface="Expo Arabic Light" panose="00000400000000000000" pitchFamily="2" charset="-78"/>
              <a:cs typeface="Expo Arabic Light" panose="00000400000000000000" pitchFamily="2" charset="-7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B7B544-676A-1709-0588-BE726B7B7001}"/>
              </a:ext>
            </a:extLst>
          </p:cNvPr>
          <p:cNvSpPr/>
          <p:nvPr userDrawn="1"/>
        </p:nvSpPr>
        <p:spPr>
          <a:xfrm rot="16200000">
            <a:off x="-450938" y="1138428"/>
            <a:ext cx="1441941" cy="116144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5DC1-CFDA-3208-CC86-776FEA00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EDE2F-A1E8-5F06-4EFF-C0CF1A748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FADFB-BE22-B2CE-4313-413E884F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6AFD4-D308-E885-FB7E-2AF0D8B6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721B5-8104-DFCD-D44E-91FB37B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3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469C-0D54-22A4-2EB6-E6C0BDC1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3E869-9D6C-62A3-771A-B54B90DDA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CFD6E-81B9-6961-5502-11D6157F7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CB503-9075-84EA-7542-03B35A492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A0D3F-540E-122F-9477-BEA52B86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4D20D-4CDF-699E-4733-85A6F4D5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4D33-2E78-22ED-5B3D-455D5E3B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A2B5-4283-0798-AC72-76C3437D1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6860-30EC-42D7-DDB4-B71359A7C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F34C1-DC4F-65B0-4FB9-80F326DA3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D92BE-66B0-DF22-32FD-8A98EC5B7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2A60E-21A4-53B6-40FE-2949E05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2DBB-7562-75CD-7D7F-08C1D513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F9BF2-7D01-C946-87EC-9C16EF7A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BADA-F9E9-7210-4E97-B79A6E20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83D59-2448-B02F-6972-9A39C9E6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717B9-0312-808D-A2C9-D1533B27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F441E-C6D1-E2BE-2E49-301DAC58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ADAB6-B0AE-FDA0-E4B9-738F98CB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C26E8-7591-4008-477F-354E3A59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DACF6-785C-8B1D-4354-8549403E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ACFA-1D9A-752D-A007-267C4531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9109-FD13-B878-B005-E6E9B9DD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2146A-4B3C-26E6-87BF-5080E250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A33ED-C714-3AB8-DA27-8ED44C4C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C6E82-E5B8-E0DB-01EA-859AFBF6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B31A-6D0B-DBC3-0F0D-1BA6667C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2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6305-FD2E-7DB1-1479-784953DD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5F1DE-4EF3-8657-71CB-A0BE25C0D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D0AB-ECA2-5AE8-2402-FB6B4B79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5E1A-C155-CD68-9051-66786F6B3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C5E73-53DA-3152-7728-40A17FC1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5C87D-8A83-E05A-8FE3-0D80F2AF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E558A-6E0D-2452-E2FB-16097B61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D657-601A-7E6F-DC43-E13DBCFE8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52B17-8E44-0BD5-C498-D5642ADD4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FFEE8-FAD8-416D-9CC8-F0CDB87184B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AD99-5B39-3C30-7B96-38CF7EE0D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0E60-6D1C-FDDB-3978-498F2EB2C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73D7-4E71-4ABA-8726-6B128C4E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1.png"/><Relationship Id="rId5" Type="http://schemas.openxmlformats.org/officeDocument/2006/relationships/image" Target="../media/image21.svg"/><Relationship Id="rId10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10" Type="http://schemas.openxmlformats.org/officeDocument/2006/relationships/image" Target="../media/image7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7.png"/><Relationship Id="rId9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10" Type="http://schemas.openxmlformats.org/officeDocument/2006/relationships/image" Target="../media/image7.jpe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3.svg"/><Relationship Id="rId10" Type="http://schemas.openxmlformats.org/officeDocument/2006/relationships/image" Target="../media/image7.jpe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7.jpe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EDC70-4B57-671F-C4A1-3DB568C21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8" y="361872"/>
            <a:ext cx="3152320" cy="15822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D7A5-CF3A-A17F-FF7D-8291422A3E21}"/>
              </a:ext>
            </a:extLst>
          </p:cNvPr>
          <p:cNvGrpSpPr/>
          <p:nvPr/>
        </p:nvGrpSpPr>
        <p:grpSpPr>
          <a:xfrm>
            <a:off x="10013578" y="377688"/>
            <a:ext cx="2053831" cy="1566460"/>
            <a:chOff x="6720410" y="2117749"/>
            <a:chExt cx="3477136" cy="337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720E-8A0F-1BE4-5C2C-02E188F4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906074" y="2117749"/>
              <a:ext cx="3152322" cy="24191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C54A-7914-BBB7-57E8-DB00B369D577}"/>
                </a:ext>
              </a:extLst>
            </p:cNvPr>
            <p:cNvSpPr txBox="1"/>
            <p:nvPr/>
          </p:nvSpPr>
          <p:spPr>
            <a:xfrm>
              <a:off x="6720410" y="4536881"/>
              <a:ext cx="3477136" cy="95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 Egypt Pioneers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39FF3-4646-0531-B1C0-13BA212B77E4}"/>
              </a:ext>
            </a:extLst>
          </p:cNvPr>
          <p:cNvCxnSpPr>
            <a:cxnSpLocks/>
          </p:cNvCxnSpPr>
          <p:nvPr/>
        </p:nvCxnSpPr>
        <p:spPr>
          <a:xfrm>
            <a:off x="11985218" y="1843480"/>
            <a:ext cx="0" cy="388620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F78E5CB-C41B-C295-6206-E4F391B4A063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41EF0-59BD-35F0-79D4-6B71A202E127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A1A61-E6AE-049A-ECF8-466E90EC182B}"/>
              </a:ext>
            </a:extLst>
          </p:cNvPr>
          <p:cNvSpPr txBox="1"/>
          <p:nvPr/>
        </p:nvSpPr>
        <p:spPr>
          <a:xfrm>
            <a:off x="1827826" y="2761645"/>
            <a:ext cx="87047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588EE-608A-6096-6774-6F6F5ECFAEF4}"/>
              </a:ext>
            </a:extLst>
          </p:cNvPr>
          <p:cNvSpPr txBox="1"/>
          <p:nvPr/>
        </p:nvSpPr>
        <p:spPr>
          <a:xfrm>
            <a:off x="2188735" y="2136530"/>
            <a:ext cx="79829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Light" panose="00000400000000000000" pitchFamily="2" charset="-78"/>
                <a:ea typeface="+mn-ea"/>
                <a:cs typeface="Expo Arabic Light" panose="00000400000000000000" pitchFamily="2" charset="-78"/>
              </a:rPr>
              <a:t> Analyst Specialist Track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1B02E-E713-97D7-3BAE-A332D85BD02F}"/>
              </a:ext>
            </a:extLst>
          </p:cNvPr>
          <p:cNvSpPr txBox="1"/>
          <p:nvPr/>
        </p:nvSpPr>
        <p:spPr>
          <a:xfrm>
            <a:off x="2854582" y="3582215"/>
            <a:ext cx="6857999" cy="523220"/>
          </a:xfrm>
          <a:prstGeom prst="rect">
            <a:avLst/>
          </a:prstGeom>
          <a:solidFill>
            <a:srgbClr val="0479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I-learn: CAI2_DAT1_G7</a:t>
            </a:r>
          </a:p>
        </p:txBody>
      </p:sp>
    </p:spTree>
    <p:extLst>
      <p:ext uri="{BB962C8B-B14F-4D97-AF65-F5344CB8AC3E}">
        <p14:creationId xmlns:p14="http://schemas.microsoft.com/office/powerpoint/2010/main" val="5304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CF2FA-D0AB-BABE-1CA7-0426A0884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768140C-10AC-CF7E-EBB7-636C72A0935F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892254-DB51-5971-49A2-1829EDC6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834887-D0C8-629C-CB06-5996B432FC4E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BD8B94-319D-A852-D357-264E5B6A0F82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AFFA2A-5575-8C58-24B0-A18624E9CC5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4F2C4B-3056-B68B-95EC-229DE54B9D24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CF0173-2BE3-0940-F9F3-5A2BD7D78E51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B7CE9-2852-E5DF-5455-F686FB8540C4}"/>
              </a:ext>
            </a:extLst>
          </p:cNvPr>
          <p:cNvSpPr txBox="1"/>
          <p:nvPr/>
        </p:nvSpPr>
        <p:spPr>
          <a:xfrm>
            <a:off x="326039" y="1421328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a) Data Exploration.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7663B8-2F26-DA88-0FA3-98A1914377E4}"/>
              </a:ext>
            </a:extLst>
          </p:cNvPr>
          <p:cNvSpPr txBox="1"/>
          <p:nvPr/>
        </p:nvSpPr>
        <p:spPr>
          <a:xfrm>
            <a:off x="1814977" y="2331565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CC3A72-8E32-68D9-86AA-3177BA9E41D0}"/>
              </a:ext>
            </a:extLst>
          </p:cNvPr>
          <p:cNvSpPr txBox="1"/>
          <p:nvPr/>
        </p:nvSpPr>
        <p:spPr>
          <a:xfrm>
            <a:off x="8610057" y="2697512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Supplier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91DAD6-6087-790C-FDA0-00B57574B8BC}"/>
              </a:ext>
            </a:extLst>
          </p:cNvPr>
          <p:cNvSpPr txBox="1"/>
          <p:nvPr/>
        </p:nvSpPr>
        <p:spPr>
          <a:xfrm>
            <a:off x="2659248" y="5573459"/>
            <a:ext cx="174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Transportation mode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3FF2E-A6AA-B229-7164-497AF93462B8}"/>
              </a:ext>
            </a:extLst>
          </p:cNvPr>
          <p:cNvSpPr txBox="1"/>
          <p:nvPr/>
        </p:nvSpPr>
        <p:spPr>
          <a:xfrm>
            <a:off x="8549893" y="4434377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8973C5-BD41-446F-B5FE-C9FF01B9C109}"/>
              </a:ext>
            </a:extLst>
          </p:cNvPr>
          <p:cNvGrpSpPr/>
          <p:nvPr/>
        </p:nvGrpSpPr>
        <p:grpSpPr>
          <a:xfrm>
            <a:off x="3228910" y="2102576"/>
            <a:ext cx="5924963" cy="3931262"/>
            <a:chOff x="3526643" y="2713044"/>
            <a:chExt cx="5924963" cy="3931262"/>
          </a:xfrm>
        </p:grpSpPr>
        <p:pic>
          <p:nvPicPr>
            <p:cNvPr id="19" name="Graphic 18" descr="Man and woman with solid fill">
              <a:extLst>
                <a:ext uri="{FF2B5EF4-FFF2-40B4-BE49-F238E27FC236}">
                  <a16:creationId xmlns:a16="http://schemas.microsoft.com/office/drawing/2014/main" id="{FBEDF21D-C91E-6306-5275-3D3D8705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35465" y="2935152"/>
              <a:ext cx="722753" cy="722753"/>
            </a:xfrm>
            <a:prstGeom prst="rect">
              <a:avLst/>
            </a:prstGeom>
          </p:spPr>
        </p:pic>
        <p:pic>
          <p:nvPicPr>
            <p:cNvPr id="25" name="Graphic 24" descr="Truck with solid fill">
              <a:extLst>
                <a:ext uri="{FF2B5EF4-FFF2-40B4-BE49-F238E27FC236}">
                  <a16:creationId xmlns:a16="http://schemas.microsoft.com/office/drawing/2014/main" id="{4B140DC3-0BEA-014C-E7BE-D7561EC3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11939" y="5659105"/>
              <a:ext cx="854688" cy="714161"/>
            </a:xfrm>
            <a:prstGeom prst="rect">
              <a:avLst/>
            </a:prstGeom>
          </p:spPr>
        </p:pic>
        <p:pic>
          <p:nvPicPr>
            <p:cNvPr id="27" name="Graphic 26" descr="Airplane with solid fill">
              <a:extLst>
                <a:ext uri="{FF2B5EF4-FFF2-40B4-BE49-F238E27FC236}">
                  <a16:creationId xmlns:a16="http://schemas.microsoft.com/office/drawing/2014/main" id="{58784D6E-52AC-DCDF-634D-3193A1B98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250783">
              <a:off x="4675867" y="5552033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Earth globe: Africa and Europe with solid fill">
              <a:extLst>
                <a:ext uri="{FF2B5EF4-FFF2-40B4-BE49-F238E27FC236}">
                  <a16:creationId xmlns:a16="http://schemas.microsoft.com/office/drawing/2014/main" id="{FA1A3525-41E4-0E5C-F1B1-35A244E26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2883" y="4340579"/>
              <a:ext cx="1283174" cy="1283174"/>
            </a:xfrm>
            <a:prstGeom prst="rect">
              <a:avLst/>
            </a:prstGeom>
          </p:spPr>
        </p:pic>
        <p:pic>
          <p:nvPicPr>
            <p:cNvPr id="1026" name="Picture 2" descr="Skincare ">
              <a:extLst>
                <a:ext uri="{FF2B5EF4-FFF2-40B4-BE49-F238E27FC236}">
                  <a16:creationId xmlns:a16="http://schemas.microsoft.com/office/drawing/2014/main" id="{A522C7B6-F760-70E8-ADFF-E63E5E3EF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961" y="3379270"/>
              <a:ext cx="961309" cy="96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ctory ">
              <a:extLst>
                <a:ext uri="{FF2B5EF4-FFF2-40B4-BE49-F238E27FC236}">
                  <a16:creationId xmlns:a16="http://schemas.microsoft.com/office/drawing/2014/main" id="{884724E3-EF2D-AAFC-19FA-5C68DA5D8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6360" y="2786344"/>
              <a:ext cx="680711" cy="68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6FE8181-AAD0-AD14-7313-9ECCD3EF4139}"/>
                </a:ext>
              </a:extLst>
            </p:cNvPr>
            <p:cNvSpPr/>
            <p:nvPr/>
          </p:nvSpPr>
          <p:spPr>
            <a:xfrm>
              <a:off x="5462347" y="3250827"/>
              <a:ext cx="1199030" cy="12821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Line arrow: Straight with solid fill">
              <a:extLst>
                <a:ext uri="{FF2B5EF4-FFF2-40B4-BE49-F238E27FC236}">
                  <a16:creationId xmlns:a16="http://schemas.microsoft.com/office/drawing/2014/main" id="{25F29BDF-F673-6D73-CF60-DEF54F6F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486418">
              <a:off x="6751003" y="3153563"/>
              <a:ext cx="913949" cy="631411"/>
            </a:xfrm>
            <a:prstGeom prst="rect">
              <a:avLst/>
            </a:prstGeom>
          </p:spPr>
        </p:pic>
        <p:pic>
          <p:nvPicPr>
            <p:cNvPr id="46" name="Graphic 45" descr="Line arrow: Straight with solid fill">
              <a:extLst>
                <a:ext uri="{FF2B5EF4-FFF2-40B4-BE49-F238E27FC236}">
                  <a16:creationId xmlns:a16="http://schemas.microsoft.com/office/drawing/2014/main" id="{9489767A-DAF4-9A6B-4C3F-9D8C405A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9003920">
              <a:off x="4511115" y="4324863"/>
              <a:ext cx="913949" cy="631411"/>
            </a:xfrm>
            <a:prstGeom prst="rect">
              <a:avLst/>
            </a:prstGeom>
          </p:spPr>
        </p:pic>
        <p:pic>
          <p:nvPicPr>
            <p:cNvPr id="47" name="Graphic 46" descr="Line arrow: Straight with solid fill">
              <a:extLst>
                <a:ext uri="{FF2B5EF4-FFF2-40B4-BE49-F238E27FC236}">
                  <a16:creationId xmlns:a16="http://schemas.microsoft.com/office/drawing/2014/main" id="{EED24AAB-5621-3F0B-1D62-FAEEC2E5B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915404">
              <a:off x="6707978" y="4242900"/>
              <a:ext cx="913949" cy="631411"/>
            </a:xfrm>
            <a:prstGeom prst="rect">
              <a:avLst/>
            </a:prstGeom>
          </p:spPr>
        </p:pic>
        <p:pic>
          <p:nvPicPr>
            <p:cNvPr id="48" name="Graphic 47" descr="Line arrow: Straight with solid fill">
              <a:extLst>
                <a:ext uri="{FF2B5EF4-FFF2-40B4-BE49-F238E27FC236}">
                  <a16:creationId xmlns:a16="http://schemas.microsoft.com/office/drawing/2014/main" id="{536CE37E-EF5A-C9E6-9AF7-A8CEDD57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1833936">
              <a:off x="4484761" y="3127805"/>
              <a:ext cx="913949" cy="6314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580449-3395-5466-43F5-0002994FFF4A}"/>
                </a:ext>
              </a:extLst>
            </p:cNvPr>
            <p:cNvSpPr txBox="1"/>
            <p:nvPr/>
          </p:nvSpPr>
          <p:spPr>
            <a:xfrm>
              <a:off x="7711008" y="6274974"/>
              <a:ext cx="1740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Shipping Carrier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ADB09F-A9E8-EF75-F31F-EFE615BED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28224" y="4398964"/>
              <a:ext cx="952500" cy="9525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35C482-A157-918F-0D3C-95BDD3D3AFAB}"/>
                </a:ext>
              </a:extLst>
            </p:cNvPr>
            <p:cNvSpPr/>
            <p:nvPr/>
          </p:nvSpPr>
          <p:spPr>
            <a:xfrm>
              <a:off x="6779048" y="5542840"/>
              <a:ext cx="931960" cy="1015914"/>
            </a:xfrm>
            <a:prstGeom prst="ellipse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2DC208E-1760-ADF0-D976-B548C17CD53D}"/>
                </a:ext>
              </a:extLst>
            </p:cNvPr>
            <p:cNvSpPr/>
            <p:nvPr/>
          </p:nvSpPr>
          <p:spPr>
            <a:xfrm>
              <a:off x="3526643" y="2752587"/>
              <a:ext cx="931960" cy="1015914"/>
            </a:xfrm>
            <a:prstGeom prst="ellipse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0FF1B6-7C7F-7B39-1495-DA9502C247E6}"/>
                </a:ext>
              </a:extLst>
            </p:cNvPr>
            <p:cNvSpPr/>
            <p:nvPr/>
          </p:nvSpPr>
          <p:spPr>
            <a:xfrm>
              <a:off x="4672193" y="5539394"/>
              <a:ext cx="931960" cy="1015914"/>
            </a:xfrm>
            <a:prstGeom prst="ellipse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C5CE563-95CE-5819-F694-DA9197477AD3}"/>
                </a:ext>
              </a:extLst>
            </p:cNvPr>
            <p:cNvSpPr/>
            <p:nvPr/>
          </p:nvSpPr>
          <p:spPr>
            <a:xfrm>
              <a:off x="7719752" y="2713044"/>
              <a:ext cx="933933" cy="1019197"/>
            </a:xfrm>
            <a:prstGeom prst="ellipse">
              <a:avLst/>
            </a:prstGeom>
            <a:noFill/>
            <a:ln w="444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Line arrow: Straight with solid fill">
              <a:extLst>
                <a:ext uri="{FF2B5EF4-FFF2-40B4-BE49-F238E27FC236}">
                  <a16:creationId xmlns:a16="http://schemas.microsoft.com/office/drawing/2014/main" id="{53B65731-2B42-2EEF-1427-7C7CA71B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7003657">
              <a:off x="5107689" y="4772803"/>
              <a:ext cx="913949" cy="631411"/>
            </a:xfrm>
            <a:prstGeom prst="rect">
              <a:avLst/>
            </a:prstGeom>
          </p:spPr>
        </p:pic>
        <p:pic>
          <p:nvPicPr>
            <p:cNvPr id="18" name="Graphic 17" descr="Line arrow: Straight with solid fill">
              <a:extLst>
                <a:ext uri="{FF2B5EF4-FFF2-40B4-BE49-F238E27FC236}">
                  <a16:creationId xmlns:a16="http://schemas.microsoft.com/office/drawing/2014/main" id="{502F06C5-95B3-18C0-222F-F62238C52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3177144">
              <a:off x="6265497" y="4787850"/>
              <a:ext cx="913949" cy="63141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C1ABFD8-3115-F0E5-1B45-6B689C05E433}"/>
              </a:ext>
            </a:extLst>
          </p:cNvPr>
          <p:cNvSpPr txBox="1"/>
          <p:nvPr/>
        </p:nvSpPr>
        <p:spPr>
          <a:xfrm>
            <a:off x="1954292" y="4144161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Inventory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EDF61-B9BB-EFC9-21AD-BB1BDFBE81A3}"/>
              </a:ext>
            </a:extLst>
          </p:cNvPr>
          <p:cNvSpPr txBox="1"/>
          <p:nvPr/>
        </p:nvSpPr>
        <p:spPr>
          <a:xfrm>
            <a:off x="326039" y="321634"/>
            <a:ext cx="7028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73138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9E32C-F365-5E23-3145-02D075B68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0B439F-B2E3-A8DB-0811-E71B24316537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B087A3-6E02-79F1-74C2-F6C3846BF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E2042-A7FC-616F-AB17-744726D96168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11636E-EA13-9FC7-C240-68350B200396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2D8D8C-D957-2E13-78FA-AC105DC9FA3F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04A95F-7EC9-DC90-B02D-E1F5A8DA74C5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81D13-89C9-0857-F154-82855FE887AF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2C4B4-2C22-7FA0-C5BA-61BAAC8F6E54}"/>
              </a:ext>
            </a:extLst>
          </p:cNvPr>
          <p:cNvSpPr txBox="1"/>
          <p:nvPr/>
        </p:nvSpPr>
        <p:spPr>
          <a:xfrm>
            <a:off x="326039" y="321634"/>
            <a:ext cx="988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89A5-1DCD-AD7C-AE66-110CE936BA2C}"/>
              </a:ext>
            </a:extLst>
          </p:cNvPr>
          <p:cNvSpPr txBox="1"/>
          <p:nvPr/>
        </p:nvSpPr>
        <p:spPr>
          <a:xfrm>
            <a:off x="378943" y="800160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a) Data Exploration</a:t>
            </a:r>
            <a:endParaRPr lang="en-US" dirty="0"/>
          </a:p>
        </p:txBody>
      </p:sp>
      <p:pic>
        <p:nvPicPr>
          <p:cNvPr id="19" name="Graphic 18" descr="Man and woman with solid fill">
            <a:extLst>
              <a:ext uri="{FF2B5EF4-FFF2-40B4-BE49-F238E27FC236}">
                <a16:creationId xmlns:a16="http://schemas.microsoft.com/office/drawing/2014/main" id="{336DD297-C9FA-B083-87A4-35E514253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232" y="1651243"/>
            <a:ext cx="737909" cy="737909"/>
          </a:xfrm>
          <a:prstGeom prst="rect">
            <a:avLst/>
          </a:prstGeom>
        </p:spPr>
      </p:pic>
      <p:pic>
        <p:nvPicPr>
          <p:cNvPr id="25" name="Graphic 24" descr="Truck with solid fill">
            <a:extLst>
              <a:ext uri="{FF2B5EF4-FFF2-40B4-BE49-F238E27FC236}">
                <a16:creationId xmlns:a16="http://schemas.microsoft.com/office/drawing/2014/main" id="{4FB8B6BF-B2EB-9703-9B15-CD58DBEF0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021" y="5206757"/>
            <a:ext cx="1094329" cy="914400"/>
          </a:xfrm>
          <a:prstGeom prst="rect">
            <a:avLst/>
          </a:prstGeom>
        </p:spPr>
      </p:pic>
      <p:pic>
        <p:nvPicPr>
          <p:cNvPr id="27" name="Graphic 26" descr="Airplane with solid fill">
            <a:extLst>
              <a:ext uri="{FF2B5EF4-FFF2-40B4-BE49-F238E27FC236}">
                <a16:creationId xmlns:a16="http://schemas.microsoft.com/office/drawing/2014/main" id="{7EC905C8-3401-11C1-35A5-921F9040D8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250783">
            <a:off x="377348" y="3304054"/>
            <a:ext cx="914400" cy="914400"/>
          </a:xfrm>
          <a:prstGeom prst="rect">
            <a:avLst/>
          </a:prstGeom>
        </p:spPr>
      </p:pic>
      <p:pic>
        <p:nvPicPr>
          <p:cNvPr id="29" name="Graphic 28" descr="Earth globe: Africa and Europe with solid fill">
            <a:extLst>
              <a:ext uri="{FF2B5EF4-FFF2-40B4-BE49-F238E27FC236}">
                <a16:creationId xmlns:a16="http://schemas.microsoft.com/office/drawing/2014/main" id="{2BE571E5-8471-9EEE-B43E-B5B0895E6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8102" y="3772837"/>
            <a:ext cx="1283174" cy="1283174"/>
          </a:xfrm>
          <a:prstGeom prst="rect">
            <a:avLst/>
          </a:prstGeom>
        </p:spPr>
      </p:pic>
      <p:pic>
        <p:nvPicPr>
          <p:cNvPr id="1026" name="Picture 2" descr="Skincare ">
            <a:extLst>
              <a:ext uri="{FF2B5EF4-FFF2-40B4-BE49-F238E27FC236}">
                <a16:creationId xmlns:a16="http://schemas.microsoft.com/office/drawing/2014/main" id="{9AB9C618-065D-9F1A-75BD-1AE72433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07" y="1574474"/>
            <a:ext cx="830242" cy="8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tory ">
            <a:extLst>
              <a:ext uri="{FF2B5EF4-FFF2-40B4-BE49-F238E27FC236}">
                <a16:creationId xmlns:a16="http://schemas.microsoft.com/office/drawing/2014/main" id="{FFF47CD4-ECB1-F7E6-4078-FDBC4DF9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864" y="1582261"/>
            <a:ext cx="858388" cy="85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7E295B-7C49-A699-D458-55837468DF46}"/>
              </a:ext>
            </a:extLst>
          </p:cNvPr>
          <p:cNvSpPr txBox="1"/>
          <p:nvPr/>
        </p:nvSpPr>
        <p:spPr>
          <a:xfrm>
            <a:off x="1227601" y="1630367"/>
            <a:ext cx="174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Customer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05C8A-19E6-AF93-181C-A68924F7EABE}"/>
              </a:ext>
            </a:extLst>
          </p:cNvPr>
          <p:cNvSpPr txBox="1"/>
          <p:nvPr/>
        </p:nvSpPr>
        <p:spPr>
          <a:xfrm>
            <a:off x="8396801" y="1511604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Supplier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292989-BF3A-8EA9-4A7D-AB26F1613881}"/>
              </a:ext>
            </a:extLst>
          </p:cNvPr>
          <p:cNvSpPr txBox="1"/>
          <p:nvPr/>
        </p:nvSpPr>
        <p:spPr>
          <a:xfrm>
            <a:off x="1351608" y="5299166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Shipping Carrier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69E3CF-D636-F421-27E1-3F2565C7FF5F}"/>
              </a:ext>
            </a:extLst>
          </p:cNvPr>
          <p:cNvSpPr txBox="1"/>
          <p:nvPr/>
        </p:nvSpPr>
        <p:spPr>
          <a:xfrm>
            <a:off x="1195961" y="3524760"/>
            <a:ext cx="18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Transportation mode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E77A28-07FC-CD8F-4B6E-9A08B8770B95}"/>
              </a:ext>
            </a:extLst>
          </p:cNvPr>
          <p:cNvSpPr txBox="1"/>
          <p:nvPr/>
        </p:nvSpPr>
        <p:spPr>
          <a:xfrm>
            <a:off x="8505200" y="3597384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6EE23-A402-F765-ABFF-A65FED0FFE8F}"/>
              </a:ext>
            </a:extLst>
          </p:cNvPr>
          <p:cNvSpPr txBox="1"/>
          <p:nvPr/>
        </p:nvSpPr>
        <p:spPr>
          <a:xfrm>
            <a:off x="1227601" y="2039627"/>
            <a:ext cx="1740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Unknown.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Non-binary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D20D-59E6-B38C-6AA6-B96C5DB3927D}"/>
              </a:ext>
            </a:extLst>
          </p:cNvPr>
          <p:cNvSpPr txBox="1"/>
          <p:nvPr/>
        </p:nvSpPr>
        <p:spPr>
          <a:xfrm>
            <a:off x="4417589" y="1734193"/>
            <a:ext cx="174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F5FC2-EFCD-F589-40A0-85DCC60E0D6C}"/>
              </a:ext>
            </a:extLst>
          </p:cNvPr>
          <p:cNvSpPr txBox="1"/>
          <p:nvPr/>
        </p:nvSpPr>
        <p:spPr>
          <a:xfrm>
            <a:off x="4378902" y="2196857"/>
            <a:ext cx="174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Skincare.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Haircare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Cosmetics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B4F68-A84C-012F-18FF-8F1E484BF83E}"/>
              </a:ext>
            </a:extLst>
          </p:cNvPr>
          <p:cNvSpPr txBox="1"/>
          <p:nvPr/>
        </p:nvSpPr>
        <p:spPr>
          <a:xfrm>
            <a:off x="1413611" y="4076879"/>
            <a:ext cx="129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49B4B-7F11-C901-C5EA-00A6BE7EF315}"/>
              </a:ext>
            </a:extLst>
          </p:cNvPr>
          <p:cNvSpPr txBox="1"/>
          <p:nvPr/>
        </p:nvSpPr>
        <p:spPr>
          <a:xfrm>
            <a:off x="1426919" y="5726970"/>
            <a:ext cx="174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Carrier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6954E-66BB-E7A0-274E-C24D8F52D171}"/>
              </a:ext>
            </a:extLst>
          </p:cNvPr>
          <p:cNvSpPr txBox="1"/>
          <p:nvPr/>
        </p:nvSpPr>
        <p:spPr>
          <a:xfrm>
            <a:off x="8542535" y="3919676"/>
            <a:ext cx="1521261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Kolkata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Mumbai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Chennai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Bangalore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Delhi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7188C-7A6E-510C-AE55-0CDEFABC5B3F}"/>
              </a:ext>
            </a:extLst>
          </p:cNvPr>
          <p:cNvSpPr txBox="1"/>
          <p:nvPr/>
        </p:nvSpPr>
        <p:spPr>
          <a:xfrm>
            <a:off x="8505201" y="1843304"/>
            <a:ext cx="1740596" cy="1666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Supplier 1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Supplier 2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Supplier 3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Supplier 4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Supplier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D6EE02-5F24-D385-5176-FBB52E2BADE5}"/>
              </a:ext>
            </a:extLst>
          </p:cNvPr>
          <p:cNvSpPr txBox="1"/>
          <p:nvPr/>
        </p:nvSpPr>
        <p:spPr>
          <a:xfrm>
            <a:off x="3478723" y="3550344"/>
            <a:ext cx="189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ABDFD-CE65-003D-FB97-AAD66B4F501B}"/>
              </a:ext>
            </a:extLst>
          </p:cNvPr>
          <p:cNvSpPr txBox="1"/>
          <p:nvPr/>
        </p:nvSpPr>
        <p:spPr>
          <a:xfrm>
            <a:off x="3299526" y="4076879"/>
            <a:ext cx="129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FBAD1-A98E-47FC-BF95-6E229D8B429F}"/>
              </a:ext>
            </a:extLst>
          </p:cNvPr>
          <p:cNvSpPr txBox="1"/>
          <p:nvPr/>
        </p:nvSpPr>
        <p:spPr>
          <a:xfrm>
            <a:off x="1174359" y="1126043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i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)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Categorical Data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Picture 2" descr="Supply chain ">
            <a:extLst>
              <a:ext uri="{FF2B5EF4-FFF2-40B4-BE49-F238E27FC236}">
                <a16:creationId xmlns:a16="http://schemas.microsoft.com/office/drawing/2014/main" id="{3D9B74A5-55EB-6280-262E-28934CA83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711" y="3439291"/>
            <a:ext cx="637588" cy="63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055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885-7FB3-9A66-052C-3C1F41249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C6F09D8-FB37-4622-264E-391119E3E98C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AA8AA5-4780-7BA2-BB0E-149C1EF4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594D75-8628-F575-BB72-58F443E5026A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B16671-74CB-9E12-F659-FE8C3389980F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CC0532-92AD-4574-16CE-99A875638700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CBCEC-3D8F-7C2D-E6A1-8B64A0536BE8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F14C9-BE34-669E-E5CA-3370749B3C3B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B0EF9A-AD8A-5AA4-C883-80991C98E24F}"/>
              </a:ext>
            </a:extLst>
          </p:cNvPr>
          <p:cNvSpPr txBox="1"/>
          <p:nvPr/>
        </p:nvSpPr>
        <p:spPr>
          <a:xfrm>
            <a:off x="326039" y="321634"/>
            <a:ext cx="988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CD73E-4C3F-D92D-71A4-DD27B52721F9}"/>
              </a:ext>
            </a:extLst>
          </p:cNvPr>
          <p:cNvSpPr txBox="1"/>
          <p:nvPr/>
        </p:nvSpPr>
        <p:spPr>
          <a:xfrm>
            <a:off x="378943" y="800160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a) Data Exploration</a:t>
            </a:r>
            <a:endParaRPr lang="en-US" dirty="0"/>
          </a:p>
        </p:txBody>
      </p:sp>
      <p:pic>
        <p:nvPicPr>
          <p:cNvPr id="25" name="Graphic 24" descr="Truck with solid fill">
            <a:extLst>
              <a:ext uri="{FF2B5EF4-FFF2-40B4-BE49-F238E27FC236}">
                <a16:creationId xmlns:a16="http://schemas.microsoft.com/office/drawing/2014/main" id="{ABBBDA06-6BBB-7BB6-A8FC-140F13478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372" y="4047316"/>
            <a:ext cx="903293" cy="754774"/>
          </a:xfrm>
          <a:prstGeom prst="rect">
            <a:avLst/>
          </a:prstGeom>
        </p:spPr>
      </p:pic>
      <p:pic>
        <p:nvPicPr>
          <p:cNvPr id="27" name="Graphic 26" descr="Airplane with solid fill">
            <a:extLst>
              <a:ext uri="{FF2B5EF4-FFF2-40B4-BE49-F238E27FC236}">
                <a16:creationId xmlns:a16="http://schemas.microsoft.com/office/drawing/2014/main" id="{C658DA68-B35F-E691-6584-A92231CBE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50783">
            <a:off x="3669572" y="4156816"/>
            <a:ext cx="644216" cy="644216"/>
          </a:xfrm>
          <a:prstGeom prst="rect">
            <a:avLst/>
          </a:prstGeom>
        </p:spPr>
      </p:pic>
      <p:pic>
        <p:nvPicPr>
          <p:cNvPr id="1026" name="Picture 2" descr="Skincare ">
            <a:extLst>
              <a:ext uri="{FF2B5EF4-FFF2-40B4-BE49-F238E27FC236}">
                <a16:creationId xmlns:a16="http://schemas.microsoft.com/office/drawing/2014/main" id="{CA8F5A83-8A1D-C700-AAFA-97B11FC01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22" y="1428833"/>
            <a:ext cx="830242" cy="83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tory ">
            <a:extLst>
              <a:ext uri="{FF2B5EF4-FFF2-40B4-BE49-F238E27FC236}">
                <a16:creationId xmlns:a16="http://schemas.microsoft.com/office/drawing/2014/main" id="{C8F9E514-9FBA-ADBC-34AD-95393003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291" y="1582364"/>
            <a:ext cx="858388" cy="85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8AC9307-3B53-86CC-D19C-9F3F816E4CB0}"/>
              </a:ext>
            </a:extLst>
          </p:cNvPr>
          <p:cNvSpPr txBox="1"/>
          <p:nvPr/>
        </p:nvSpPr>
        <p:spPr>
          <a:xfrm>
            <a:off x="1227601" y="1630367"/>
            <a:ext cx="174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Inventory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0EA8C4-ADDA-1814-9B68-78360F38FAC4}"/>
              </a:ext>
            </a:extLst>
          </p:cNvPr>
          <p:cNvSpPr txBox="1"/>
          <p:nvPr/>
        </p:nvSpPr>
        <p:spPr>
          <a:xfrm>
            <a:off x="8396801" y="1511604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Supplier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B43E5C-0047-BAA5-E628-F71A087F2BEE}"/>
              </a:ext>
            </a:extLst>
          </p:cNvPr>
          <p:cNvSpPr txBox="1"/>
          <p:nvPr/>
        </p:nvSpPr>
        <p:spPr>
          <a:xfrm>
            <a:off x="1822317" y="4294258"/>
            <a:ext cx="174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Shipping Carrier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80B872-6015-3252-1A91-974E544B1FBA}"/>
              </a:ext>
            </a:extLst>
          </p:cNvPr>
          <p:cNvSpPr txBox="1"/>
          <p:nvPr/>
        </p:nvSpPr>
        <p:spPr>
          <a:xfrm>
            <a:off x="4312890" y="4155759"/>
            <a:ext cx="18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Transportation mode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36D4C-23E5-7C0E-5C89-87A12ADDD1BF}"/>
              </a:ext>
            </a:extLst>
          </p:cNvPr>
          <p:cNvSpPr txBox="1"/>
          <p:nvPr/>
        </p:nvSpPr>
        <p:spPr>
          <a:xfrm>
            <a:off x="1162859" y="1989396"/>
            <a:ext cx="284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Delivery Lead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quantities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CB390-BD2C-D90A-B533-D491BBD9C7E6}"/>
              </a:ext>
            </a:extLst>
          </p:cNvPr>
          <p:cNvSpPr txBox="1"/>
          <p:nvPr/>
        </p:nvSpPr>
        <p:spPr>
          <a:xfrm>
            <a:off x="4471479" y="1614610"/>
            <a:ext cx="1740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Product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4F222B-039E-4FB7-CCE1-B2BA30379DE3}"/>
              </a:ext>
            </a:extLst>
          </p:cNvPr>
          <p:cNvSpPr txBox="1"/>
          <p:nvPr/>
        </p:nvSpPr>
        <p:spPr>
          <a:xfrm>
            <a:off x="4547920" y="2159275"/>
            <a:ext cx="2565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Products sold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ABFE3-1323-639C-91E1-62888C444F80}"/>
              </a:ext>
            </a:extLst>
          </p:cNvPr>
          <p:cNvSpPr txBox="1"/>
          <p:nvPr/>
        </p:nvSpPr>
        <p:spPr>
          <a:xfrm>
            <a:off x="1227601" y="5032224"/>
            <a:ext cx="261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Shipping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Shipping costs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5AB47D-08FD-C317-1155-1A02274488C7}"/>
              </a:ext>
            </a:extLst>
          </p:cNvPr>
          <p:cNvSpPr txBox="1"/>
          <p:nvPr/>
        </p:nvSpPr>
        <p:spPr>
          <a:xfrm>
            <a:off x="8001691" y="1814665"/>
            <a:ext cx="2373449" cy="2303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Lead time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Production volumes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Manufacturing lead time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Manufacturing costs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Inspection results</a:t>
            </a:r>
          </a:p>
          <a:p>
            <a:pPr marL="285750" marR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/>
              <a:t>Defect rates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1AC45-EC48-4FDD-D4B1-A323C8CE905B}"/>
              </a:ext>
            </a:extLst>
          </p:cNvPr>
          <p:cNvSpPr txBox="1"/>
          <p:nvPr/>
        </p:nvSpPr>
        <p:spPr>
          <a:xfrm>
            <a:off x="6768431" y="4226958"/>
            <a:ext cx="189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C1131-BFBC-A328-0D21-49B1463E6D89}"/>
              </a:ext>
            </a:extLst>
          </p:cNvPr>
          <p:cNvSpPr txBox="1"/>
          <p:nvPr/>
        </p:nvSpPr>
        <p:spPr>
          <a:xfrm>
            <a:off x="1174359" y="1126043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i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)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Numerical Data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25581-4B54-4491-E8A5-6F1ACE814F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045" y="1618360"/>
            <a:ext cx="650314" cy="650314"/>
          </a:xfrm>
          <a:prstGeom prst="rect">
            <a:avLst/>
          </a:prstGeom>
        </p:spPr>
      </p:pic>
      <p:pic>
        <p:nvPicPr>
          <p:cNvPr id="3" name="Picture 2" descr="Supply chain ">
            <a:extLst>
              <a:ext uri="{FF2B5EF4-FFF2-40B4-BE49-F238E27FC236}">
                <a16:creationId xmlns:a16="http://schemas.microsoft.com/office/drawing/2014/main" id="{54C09BF2-2DF1-B7F6-C07C-8BBD6F7C2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22" y="4092830"/>
            <a:ext cx="637588" cy="637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513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946B-EB7A-0A2D-FEB0-25774E05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665AB8-9DB5-46FB-F273-D03263D61E25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544852-856A-698F-A3F4-6A6BC1CA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64B7AD-DFA7-CBE6-7479-BCA0D8B09B94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A75E5D-286D-4C4F-913C-9059A5F47D9A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F6BB6E-0143-8052-0BFC-0F033E84BF64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F29BE-67A3-BD80-3473-0CD190501FCA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D30E6-A48E-8933-23E5-387936433C67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D82CF-BD27-F397-C059-0D7E8DFDE254}"/>
              </a:ext>
            </a:extLst>
          </p:cNvPr>
          <p:cNvSpPr txBox="1"/>
          <p:nvPr/>
        </p:nvSpPr>
        <p:spPr>
          <a:xfrm>
            <a:off x="326038" y="321634"/>
            <a:ext cx="950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F5771-B82D-BCCE-A8D8-2B5AD8C95047}"/>
              </a:ext>
            </a:extLst>
          </p:cNvPr>
          <p:cNvSpPr txBox="1"/>
          <p:nvPr/>
        </p:nvSpPr>
        <p:spPr>
          <a:xfrm>
            <a:off x="563598" y="1115734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00" dirty="0">
                <a:solidFill>
                  <a:srgbClr val="336EA8"/>
                </a:solidFill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b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) Data Cleaning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01E6B7-3D36-3C1C-3946-DBB79C4B2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9" y="1905487"/>
            <a:ext cx="705054" cy="663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A10EAC-178A-2B40-5886-7ACD00F30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79" y="3395903"/>
            <a:ext cx="7971263" cy="770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4E5D72-79AF-4D17-069B-6B8BCFF2A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93" y="1813850"/>
            <a:ext cx="7973649" cy="874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F6E6B3-0A45-18BC-E550-5B66BB5BF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9376" y="1851394"/>
            <a:ext cx="2318679" cy="4455178"/>
          </a:xfrm>
          <a:prstGeom prst="rect">
            <a:avLst/>
          </a:prstGeom>
          <a:ln w="41275">
            <a:solidFill>
              <a:srgbClr val="336EA8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956049-7CCD-5593-05FB-0F0363764399}"/>
              </a:ext>
            </a:extLst>
          </p:cNvPr>
          <p:cNvSpPr txBox="1"/>
          <p:nvPr/>
        </p:nvSpPr>
        <p:spPr>
          <a:xfrm>
            <a:off x="884593" y="2820515"/>
            <a:ext cx="303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 missing values in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EC4DE-EC30-1BC3-06D3-C2BAA28D8184}"/>
              </a:ext>
            </a:extLst>
          </p:cNvPr>
          <p:cNvSpPr txBox="1"/>
          <p:nvPr/>
        </p:nvSpPr>
        <p:spPr>
          <a:xfrm>
            <a:off x="884593" y="4251626"/>
            <a:ext cx="629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Number of duplicate rows: 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48D5EE-9EB7-B4BB-15F5-2B5D51464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79" y="5125254"/>
            <a:ext cx="7971263" cy="6635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433F47-A273-3067-CB05-5BDD61FC6FC1}"/>
              </a:ext>
            </a:extLst>
          </p:cNvPr>
          <p:cNvSpPr txBox="1"/>
          <p:nvPr/>
        </p:nvSpPr>
        <p:spPr>
          <a:xfrm>
            <a:off x="563599" y="4728154"/>
            <a:ext cx="783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Finally, the cleaned data was saved to </a:t>
            </a:r>
            <a:r>
              <a:rPr lang="en-US" b="1" dirty="0"/>
              <a:t>a new CSV file: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769FC7-05A8-EB90-AFD6-9B581CB93722}"/>
              </a:ext>
            </a:extLst>
          </p:cNvPr>
          <p:cNvSpPr txBox="1"/>
          <p:nvPr/>
        </p:nvSpPr>
        <p:spPr>
          <a:xfrm>
            <a:off x="563598" y="6014814"/>
            <a:ext cx="8294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structured approach ensures that </a:t>
            </a:r>
            <a:r>
              <a:rPr lang="en-US" b="1" dirty="0"/>
              <a:t>data integrity </a:t>
            </a:r>
            <a:r>
              <a:rPr lang="en-US" dirty="0"/>
              <a:t>is maintained, and </a:t>
            </a:r>
            <a:r>
              <a:rPr lang="en-US" b="1" dirty="0"/>
              <a:t>the cleaned data is ready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53472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4147F-8048-A514-04F5-2BD3D6034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78C2-DF4F-6830-084E-6A234D7EBFD8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EDCD76-062F-BE6D-072C-AB088CFB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A21BD1-5259-6A0F-9EC5-93D7F6B8B33B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EB8E95-020A-EE3F-F775-FC5751224EE3}"/>
              </a:ext>
            </a:extLst>
          </p:cNvPr>
          <p:cNvCxnSpPr>
            <a:cxnSpLocks/>
          </p:cNvCxnSpPr>
          <p:nvPr/>
        </p:nvCxnSpPr>
        <p:spPr>
          <a:xfrm>
            <a:off x="6340857" y="1455169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BD972-E1CF-BA2C-00C6-EE8B9B82B2C8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622A91-FBB7-FC51-2508-E87500C15B29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366F1B-2D82-6969-D1C1-7274ECFC2205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46361-A264-E78B-1AB1-5F6532E63596}"/>
              </a:ext>
            </a:extLst>
          </p:cNvPr>
          <p:cNvSpPr txBox="1"/>
          <p:nvPr/>
        </p:nvSpPr>
        <p:spPr>
          <a:xfrm>
            <a:off x="722506" y="544255"/>
            <a:ext cx="4699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Supply 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8C7920-5803-FCE9-FDCC-2E3966A45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7" y="1728246"/>
            <a:ext cx="5467834" cy="38864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BB153-BB39-9187-0C03-1FB730ABD628}"/>
              </a:ext>
            </a:extLst>
          </p:cNvPr>
          <p:cNvGrpSpPr/>
          <p:nvPr/>
        </p:nvGrpSpPr>
        <p:grpSpPr>
          <a:xfrm>
            <a:off x="6335436" y="596592"/>
            <a:ext cx="2587327" cy="938855"/>
            <a:chOff x="7849889" y="2450288"/>
            <a:chExt cx="2587327" cy="9388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033F502-B16B-8AB2-1369-29FF3D566B7B}"/>
                </a:ext>
              </a:extLst>
            </p:cNvPr>
            <p:cNvSpPr/>
            <p:nvPr/>
          </p:nvSpPr>
          <p:spPr>
            <a:xfrm>
              <a:off x="7941575" y="2450288"/>
              <a:ext cx="2495641" cy="938855"/>
            </a:xfrm>
            <a:prstGeom prst="roundRect">
              <a:avLst>
                <a:gd name="adj" fmla="val 26195"/>
              </a:avLst>
            </a:prstGeom>
            <a:solidFill>
              <a:srgbClr val="336E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046CE-B680-93C4-8A53-ECC7E9D83D01}"/>
                </a:ext>
              </a:extLst>
            </p:cNvPr>
            <p:cNvSpPr txBox="1"/>
            <p:nvPr/>
          </p:nvSpPr>
          <p:spPr>
            <a:xfrm>
              <a:off x="7849889" y="2573186"/>
              <a:ext cx="2416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Outline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FC2870C-84A7-4194-F8D5-76BB98FC3970}"/>
              </a:ext>
            </a:extLst>
          </p:cNvPr>
          <p:cNvSpPr txBox="1"/>
          <p:nvPr/>
        </p:nvSpPr>
        <p:spPr>
          <a:xfrm>
            <a:off x="6585714" y="1968534"/>
            <a:ext cx="463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+mn-cs"/>
              </a:rPr>
              <a:t>1. Data Exploration, Cleaning and Preprocessing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22D5D-AD2A-1084-AEAB-18F706CCB8A1}"/>
              </a:ext>
            </a:extLst>
          </p:cNvPr>
          <p:cNvSpPr txBox="1"/>
          <p:nvPr/>
        </p:nvSpPr>
        <p:spPr>
          <a:xfrm>
            <a:off x="6564333" y="3060023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65FB7E-9631-DB6A-A898-0B476407294D}"/>
              </a:ext>
            </a:extLst>
          </p:cNvPr>
          <p:cNvSpPr txBox="1"/>
          <p:nvPr/>
        </p:nvSpPr>
        <p:spPr>
          <a:xfrm>
            <a:off x="6564333" y="4058470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3. Visualization Dashboard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156AF-728A-C161-59B7-141C075BA4C3}"/>
              </a:ext>
            </a:extLst>
          </p:cNvPr>
          <p:cNvSpPr txBox="1"/>
          <p:nvPr/>
        </p:nvSpPr>
        <p:spPr>
          <a:xfrm>
            <a:off x="6564333" y="4945089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990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19DB-3C5D-2C2F-8511-6AFD4E0A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C192411-8FCE-16F3-0A63-E18860F48A64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06F51B-8DFE-0DB1-9729-B71146031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556594-B07E-508A-F3DA-F7D6AF557A82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93E58E-0D92-EBDF-8117-899043F856C7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BB7C0E-08E6-126F-47D1-6F3BD371196E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38D7F-1A22-B313-A7C1-003E6C86AF80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9BBC43-D6BB-2F68-A028-D61188136DB5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88C4B1-89EE-31C6-5C67-FF8A956AC346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8F6893F-EB7A-B0FC-1072-16F4BDF75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503625E0-02B7-A27F-43DD-81A4410B25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97649727-2480-B856-5BB5-DC6D6F4771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139A71-7624-1C5C-8757-465B0003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97" y="997254"/>
            <a:ext cx="9266723" cy="13168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833B17-0407-2B84-F8C2-A7A7CECBED54}"/>
              </a:ext>
            </a:extLst>
          </p:cNvPr>
          <p:cNvSpPr txBox="1"/>
          <p:nvPr/>
        </p:nvSpPr>
        <p:spPr>
          <a:xfrm>
            <a:off x="104885" y="2396928"/>
            <a:ext cx="11761076" cy="367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Expo Arabic Light" panose="00000400000000000000" pitchFamily="2" charset="-78"/>
                <a:ea typeface="Calibri" panose="020F0502020204030204" pitchFamily="34" charset="0"/>
                <a:cs typeface="Expo Arabic Light" panose="00000400000000000000" pitchFamily="2" charset="-78"/>
              </a:rPr>
              <a:t>We separated the Data into </a:t>
            </a:r>
            <a:r>
              <a:rPr lang="en-US" b="1" kern="100" dirty="0">
                <a:latin typeface="Expo Arabic Light" panose="00000400000000000000" pitchFamily="2" charset="-78"/>
                <a:ea typeface="Calibri" panose="020F0502020204030204" pitchFamily="34" charset="0"/>
                <a:cs typeface="Expo Arabic Light" panose="00000400000000000000" pitchFamily="2" charset="-78"/>
              </a:rPr>
              <a:t>5 main categories </a:t>
            </a:r>
            <a:r>
              <a:rPr lang="en-US" kern="100" dirty="0">
                <a:latin typeface="Expo Arabic Light" panose="00000400000000000000" pitchFamily="2" charset="-78"/>
                <a:ea typeface="Calibri" panose="020F0502020204030204" pitchFamily="34" charset="0"/>
                <a:cs typeface="Expo Arabic Light" panose="00000400000000000000" pitchFamily="2" charset="-78"/>
              </a:rPr>
              <a:t>for analysis: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A8CF77-7AF1-9DFC-383C-E8DA843B9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903" y="3065735"/>
            <a:ext cx="4858933" cy="33043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083B37-7A99-84FE-16D5-923D22D93BC3}"/>
              </a:ext>
            </a:extLst>
          </p:cNvPr>
          <p:cNvSpPr txBox="1"/>
          <p:nvPr/>
        </p:nvSpPr>
        <p:spPr>
          <a:xfrm>
            <a:off x="997050" y="3429000"/>
            <a:ext cx="239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EA8"/>
                </a:solidFill>
              </a:rPr>
              <a:t>Product Performance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729D08-CC0C-1909-9A02-3FD8AA526DD9}"/>
              </a:ext>
            </a:extLst>
          </p:cNvPr>
          <p:cNvSpPr txBox="1"/>
          <p:nvPr/>
        </p:nvSpPr>
        <p:spPr>
          <a:xfrm>
            <a:off x="997050" y="5294569"/>
            <a:ext cx="24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EA8"/>
                </a:solidFill>
              </a:rPr>
              <a:t>Customer preferences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07467-E72E-43A6-8A7E-A766C497CEE6}"/>
              </a:ext>
            </a:extLst>
          </p:cNvPr>
          <p:cNvSpPr txBox="1"/>
          <p:nvPr/>
        </p:nvSpPr>
        <p:spPr>
          <a:xfrm>
            <a:off x="4747082" y="6185387"/>
            <a:ext cx="239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EA8"/>
                </a:solidFill>
              </a:rPr>
              <a:t>Logistics and shipping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075404-5470-7A49-60A6-484DE16F04A4}"/>
              </a:ext>
            </a:extLst>
          </p:cNvPr>
          <p:cNvSpPr txBox="1"/>
          <p:nvPr/>
        </p:nvSpPr>
        <p:spPr>
          <a:xfrm>
            <a:off x="8203327" y="5435994"/>
            <a:ext cx="239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EA8"/>
                </a:solidFill>
              </a:rPr>
              <a:t>Supplier and manufacturing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FEBD5-2E24-0FAE-9A3E-19F897C09890}"/>
              </a:ext>
            </a:extLst>
          </p:cNvPr>
          <p:cNvSpPr txBox="1"/>
          <p:nvPr/>
        </p:nvSpPr>
        <p:spPr>
          <a:xfrm>
            <a:off x="8142967" y="3563529"/>
            <a:ext cx="239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6EA8"/>
                </a:solidFill>
              </a:rPr>
              <a:t>Quality Analysis</a:t>
            </a:r>
          </a:p>
        </p:txBody>
      </p:sp>
    </p:spTree>
    <p:extLst>
      <p:ext uri="{BB962C8B-B14F-4D97-AF65-F5344CB8AC3E}">
        <p14:creationId xmlns:p14="http://schemas.microsoft.com/office/powerpoint/2010/main" val="387938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B9CC5-5126-72DE-DDAF-A23997DC6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75A37A-72F3-CB3B-EDC4-966E92F9C94E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3B1112-474A-6D5A-D39B-F10E285A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261B4-AB04-6EF7-8E97-8E778567FD67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BD4D1F-49F9-2727-DF1D-253E19A86874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B4BB9B-CF85-5685-3952-22ABDD2AFFBB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0096E1-5DD9-530F-894B-D965C6200EFB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48A56B-2B3B-1E61-3354-FC7FF4C7399E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92FD84-836D-6D82-4CF9-026E1477CF6A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A79727E-087B-FF3F-5CB6-1556DA166B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DBD982CF-C607-3FF9-C4AC-47B1A5934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F454FFDF-3765-5530-F4A6-DBD214DEE8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6A1EB-0743-E462-F5A4-48283659568D}"/>
              </a:ext>
            </a:extLst>
          </p:cNvPr>
          <p:cNvSpPr txBox="1"/>
          <p:nvPr/>
        </p:nvSpPr>
        <p:spPr>
          <a:xfrm>
            <a:off x="1069815" y="1152870"/>
            <a:ext cx="3066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336EA8"/>
                </a:solidFill>
              </a:rPr>
              <a:t>i</a:t>
            </a:r>
            <a:r>
              <a:rPr lang="en-US" sz="2200" b="1" dirty="0">
                <a:solidFill>
                  <a:srgbClr val="336EA8"/>
                </a:solidFill>
              </a:rPr>
              <a:t>. Product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38E58-C3B6-876E-AB98-E3679AB8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39" y="883211"/>
            <a:ext cx="743776" cy="73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84CD10-2757-855C-7AE9-86F3ACB4D05B}"/>
              </a:ext>
            </a:extLst>
          </p:cNvPr>
          <p:cNvSpPr txBox="1"/>
          <p:nvPr/>
        </p:nvSpPr>
        <p:spPr>
          <a:xfrm>
            <a:off x="593202" y="1773291"/>
            <a:ext cx="102406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Q1. What are the top-selling products in terms of revenue or quantity?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3899D-4609-3884-1096-97E9348B7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496" y="2369525"/>
            <a:ext cx="5918504" cy="1428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C55F9D-B2B3-A08A-6E88-276BA1F63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496" y="3833577"/>
            <a:ext cx="5946648" cy="6111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A41145-8686-01FE-95D4-CE55A8655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9" y="4646188"/>
            <a:ext cx="4066525" cy="816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090C7-A0E6-67D6-6146-4FDB69968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195" y="2151803"/>
            <a:ext cx="521205" cy="485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A5517D-1F66-69B1-C9A0-19526FBC8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258" y="2525888"/>
            <a:ext cx="5012265" cy="2615378"/>
          </a:xfrm>
          <a:prstGeom prst="rect">
            <a:avLst/>
          </a:prstGeom>
        </p:spPr>
      </p:pic>
      <p:pic>
        <p:nvPicPr>
          <p:cNvPr id="4098" name="Picture 2" descr="Sql Server Logo, PNG, 900x650px, Sql ...">
            <a:extLst>
              <a:ext uri="{FF2B5EF4-FFF2-40B4-BE49-F238E27FC236}">
                <a16:creationId xmlns:a16="http://schemas.microsoft.com/office/drawing/2014/main" id="{81160A54-8561-08C9-4478-BF6037C4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72319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4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89374-E7B8-EA91-4DEC-2F40FF74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0F1B53-93C3-E10E-0772-0108E10991E4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820C80-6644-4C8B-DE98-9511AE5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8BDCCD-3137-465E-A9FE-364985BF8964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D24AB5-9E5E-CE97-FC2C-020C7B17FCE3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681155-9F13-5128-429E-C2C86B2FB02D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34B388-73B4-938D-71CB-8301411A1B6D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E98DB-C9B9-27C7-E059-A32ACE0DBC91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F1670A-C30F-2D1E-FF32-B35F3AF98C18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727F64E-31DD-8C94-A2EB-0309A254A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45F4C9A4-3974-9F91-547B-D11D44268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EBBB68DB-D8AA-1328-2ED2-D35AA0054B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72063-6C25-0734-F24F-F92F4F73D079}"/>
              </a:ext>
            </a:extLst>
          </p:cNvPr>
          <p:cNvSpPr txBox="1"/>
          <p:nvPr/>
        </p:nvSpPr>
        <p:spPr>
          <a:xfrm>
            <a:off x="1175600" y="1098788"/>
            <a:ext cx="3323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ii. Customer preferences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E85B4-7472-99EE-9A43-77DF5EE30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0" y="797767"/>
            <a:ext cx="737680" cy="73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17B3DF-96E5-4EE8-80D0-DCEC707C7A3A}"/>
              </a:ext>
            </a:extLst>
          </p:cNvPr>
          <p:cNvSpPr txBox="1"/>
          <p:nvPr/>
        </p:nvSpPr>
        <p:spPr>
          <a:xfrm>
            <a:off x="806759" y="1737561"/>
            <a:ext cx="9841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Q1. Which Gender are associated with higher purchase volumes and revenues?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9F1FC9-FAAE-2D1A-C922-0A46D11D2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62" y="2309007"/>
            <a:ext cx="5257800" cy="260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937C4E1-A73A-EAA8-D4A2-0D91D49C6954}"/>
              </a:ext>
            </a:extLst>
          </p:cNvPr>
          <p:cNvGrpSpPr>
            <a:grpSpLocks/>
          </p:cNvGrpSpPr>
          <p:nvPr/>
        </p:nvGrpSpPr>
        <p:grpSpPr>
          <a:xfrm>
            <a:off x="6644238" y="2289156"/>
            <a:ext cx="5368214" cy="1109980"/>
            <a:chOff x="0" y="0"/>
            <a:chExt cx="5944235" cy="1109980"/>
          </a:xfrm>
        </p:grpSpPr>
        <p:sp>
          <p:nvSpPr>
            <p:cNvPr id="18" name="Graphic 126">
              <a:extLst>
                <a:ext uri="{FF2B5EF4-FFF2-40B4-BE49-F238E27FC236}">
                  <a16:creationId xmlns:a16="http://schemas.microsoft.com/office/drawing/2014/main" id="{CBED181F-2958-1776-6B96-EEDEBF302D7C}"/>
                </a:ext>
              </a:extLst>
            </p:cNvPr>
            <p:cNvSpPr/>
            <p:nvPr/>
          </p:nvSpPr>
          <p:spPr>
            <a:xfrm>
              <a:off x="0" y="0"/>
              <a:ext cx="5944235" cy="1109980"/>
            </a:xfrm>
            <a:custGeom>
              <a:avLst/>
              <a:gdLst/>
              <a:ahLst/>
              <a:cxnLst/>
              <a:rect l="l" t="t" r="r" b="b"/>
              <a:pathLst>
                <a:path w="5944235" h="1109980">
                  <a:moveTo>
                    <a:pt x="5918371" y="0"/>
                  </a:moveTo>
                  <a:lnTo>
                    <a:pt x="25305" y="0"/>
                  </a:lnTo>
                  <a:lnTo>
                    <a:pt x="15455" y="1988"/>
                  </a:lnTo>
                  <a:lnTo>
                    <a:pt x="7411" y="7411"/>
                  </a:lnTo>
                  <a:lnTo>
                    <a:pt x="1988" y="15455"/>
                  </a:lnTo>
                  <a:lnTo>
                    <a:pt x="0" y="25305"/>
                  </a:lnTo>
                  <a:lnTo>
                    <a:pt x="0" y="1084076"/>
                  </a:lnTo>
                  <a:lnTo>
                    <a:pt x="1988" y="1093926"/>
                  </a:lnTo>
                  <a:lnTo>
                    <a:pt x="7411" y="1101970"/>
                  </a:lnTo>
                  <a:lnTo>
                    <a:pt x="15455" y="1107393"/>
                  </a:lnTo>
                  <a:lnTo>
                    <a:pt x="25305" y="1109382"/>
                  </a:lnTo>
                  <a:lnTo>
                    <a:pt x="5918371" y="1109382"/>
                  </a:lnTo>
                  <a:lnTo>
                    <a:pt x="5928221" y="1107393"/>
                  </a:lnTo>
                  <a:lnTo>
                    <a:pt x="5936265" y="1101970"/>
                  </a:lnTo>
                  <a:lnTo>
                    <a:pt x="5941688" y="1093926"/>
                  </a:lnTo>
                  <a:lnTo>
                    <a:pt x="5943676" y="1084076"/>
                  </a:lnTo>
                  <a:lnTo>
                    <a:pt x="5943676" y="25305"/>
                  </a:lnTo>
                  <a:lnTo>
                    <a:pt x="5941688" y="15455"/>
                  </a:lnTo>
                  <a:lnTo>
                    <a:pt x="5936265" y="7411"/>
                  </a:lnTo>
                  <a:lnTo>
                    <a:pt x="5928221" y="1988"/>
                  </a:lnTo>
                  <a:lnTo>
                    <a:pt x="5918371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raphic 127">
              <a:extLst>
                <a:ext uri="{FF2B5EF4-FFF2-40B4-BE49-F238E27FC236}">
                  <a16:creationId xmlns:a16="http://schemas.microsoft.com/office/drawing/2014/main" id="{33084438-2356-1449-F7B8-81362BF68069}"/>
                </a:ext>
              </a:extLst>
            </p:cNvPr>
            <p:cNvSpPr/>
            <p:nvPr/>
          </p:nvSpPr>
          <p:spPr>
            <a:xfrm>
              <a:off x="12652" y="12652"/>
              <a:ext cx="5918835" cy="1084580"/>
            </a:xfrm>
            <a:custGeom>
              <a:avLst/>
              <a:gdLst/>
              <a:ahLst/>
              <a:cxnLst/>
              <a:rect l="l" t="t" r="r" b="b"/>
              <a:pathLst>
                <a:path w="5918835" h="1084580">
                  <a:moveTo>
                    <a:pt x="5912706" y="0"/>
                  </a:moveTo>
                  <a:lnTo>
                    <a:pt x="5664" y="0"/>
                  </a:lnTo>
                  <a:lnTo>
                    <a:pt x="0" y="5664"/>
                  </a:lnTo>
                  <a:lnTo>
                    <a:pt x="0" y="1071423"/>
                  </a:lnTo>
                  <a:lnTo>
                    <a:pt x="0" y="1078412"/>
                  </a:lnTo>
                  <a:lnTo>
                    <a:pt x="5664" y="1084076"/>
                  </a:lnTo>
                  <a:lnTo>
                    <a:pt x="5912706" y="1084076"/>
                  </a:lnTo>
                  <a:lnTo>
                    <a:pt x="5918371" y="1078412"/>
                  </a:lnTo>
                  <a:lnTo>
                    <a:pt x="5918371" y="5664"/>
                  </a:lnTo>
                  <a:lnTo>
                    <a:pt x="5912706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128">
              <a:extLst>
                <a:ext uri="{FF2B5EF4-FFF2-40B4-BE49-F238E27FC236}">
                  <a16:creationId xmlns:a16="http://schemas.microsoft.com/office/drawing/2014/main" id="{D6129A0E-F642-EE43-DAF3-A03B4951CEF1}"/>
                </a:ext>
              </a:extLst>
            </p:cNvPr>
            <p:cNvSpPr txBox="1"/>
            <p:nvPr/>
          </p:nvSpPr>
          <p:spPr>
            <a:xfrm>
              <a:off x="12652" y="12652"/>
              <a:ext cx="5918835" cy="108458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37465" marR="0" lvl="0" indent="0" defTabSz="914400" eaLnBrk="1" fontAlgn="auto" latinLnBrk="0" hangingPunct="1">
                <a:lnSpc>
                  <a:spcPts val="13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plt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figure(figsize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=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(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10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,</a:t>
              </a:r>
              <a:r>
                <a:rPr kumimoji="0" lang="en-US" sz="1100" b="0" i="0" u="none" strike="noStrike" kern="0" cap="none" spc="255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 </a:t>
              </a:r>
              <a:r>
                <a:rPr kumimoji="0" lang="en-US" sz="1100" b="0" i="0" u="none" strike="noStrike" kern="0" cap="none" spc="-25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6</a:t>
              </a:r>
              <a:r>
                <a:rPr kumimoji="0" lang="en-US" sz="1100" b="0" i="0" u="none" strike="noStrike" kern="0" cap="none" spc="-25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))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 Unicode" panose="020B0602030504020204" pitchFamily="34" charset="0"/>
                <a:ea typeface="Lucida Sans Unicode" panose="020B0602030504020204" pitchFamily="34" charset="0"/>
              </a:endParaRPr>
            </a:p>
            <a:p>
              <a:pPr marL="37465" marR="0" lvl="0" indent="0" defTabSz="914400" eaLnBrk="1" fontAlgn="auto" latinLnBrk="0" hangingPunct="1">
                <a:lnSpc>
                  <a:spcPct val="80000"/>
                </a:lnSpc>
                <a:spcBef>
                  <a:spcPts val="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sns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barplot(data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=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df,</a:t>
              </a:r>
              <a:r>
                <a:rPr kumimoji="0" lang="en-US" sz="1100" b="0" i="0" u="none" strike="noStrike" kern="0" cap="none" spc="14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x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=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'Gender'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,</a:t>
              </a:r>
              <a:r>
                <a:rPr kumimoji="0" lang="en-US" sz="1100" b="0" i="0" u="none" strike="noStrike" kern="0" cap="none" spc="135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y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=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'Revenue</a:t>
              </a:r>
              <a:r>
                <a:rPr kumimoji="0" lang="en-US" sz="1100" b="0" i="0" u="none" strike="noStrike" kern="0" cap="none" spc="14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generated'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,</a:t>
              </a:r>
              <a:r>
                <a:rPr kumimoji="0" lang="en-US" sz="1100" b="0" i="0" u="none" strike="noStrike" kern="0" cap="none" spc="135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estimator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=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7F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sum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) plt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title(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'Total Revenue by Gender'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)</a:t>
              </a:r>
            </a:p>
            <a:p>
              <a:pPr marL="37465" marR="3253740" lvl="0" indent="0" defTabSz="914400" eaLnBrk="1" fontAlgn="auto" latinLnBrk="0" hangingPunct="1">
                <a:lnSpc>
                  <a:spcPct val="80000"/>
                </a:lnSpc>
                <a:spcBef>
                  <a:spcPts val="1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plt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xlabel(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'Gender'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) 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plt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ylabel(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BA2121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'Total Revenue'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) 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plt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.</a:t>
              </a:r>
              <a:r>
                <a:rPr kumimoji="0" lang="en-US" sz="1100" b="0" i="0" u="none" strike="noStrike" kern="0" cap="none" spc="-1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Lucida Sans Unicode" panose="020B0602030504020204" pitchFamily="34" charset="0"/>
                  <a:ea typeface="Lucida Sans Unicode" panose="020B0602030504020204" pitchFamily="34" charset="0"/>
                </a:rPr>
                <a:t>show()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Lucida Sans Unicode" panose="020B0602030504020204" pitchFamily="34" charset="0"/>
                <a:ea typeface="Lucida Sans Unicode" panose="020B0602030504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A9E2BE3-8DA3-995C-EE17-5EEE88C0C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527" y="2199086"/>
            <a:ext cx="451143" cy="414564"/>
          </a:xfrm>
          <a:prstGeom prst="rect">
            <a:avLst/>
          </a:prstGeom>
        </p:spPr>
      </p:pic>
      <p:pic>
        <p:nvPicPr>
          <p:cNvPr id="24" name="Image 135">
            <a:extLst>
              <a:ext uri="{FF2B5EF4-FFF2-40B4-BE49-F238E27FC236}">
                <a16:creationId xmlns:a16="http://schemas.microsoft.com/office/drawing/2014/main" id="{0E657D74-A832-C812-7863-7A25D35C648B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3670" y="3489206"/>
            <a:ext cx="5149318" cy="2912765"/>
          </a:xfrm>
          <a:prstGeom prst="rect">
            <a:avLst/>
          </a:prstGeom>
        </p:spPr>
      </p:pic>
      <p:pic>
        <p:nvPicPr>
          <p:cNvPr id="3" name="Picture 2" descr="Sql Server Logo, PNG, 900x650px, Sql ...">
            <a:extLst>
              <a:ext uri="{FF2B5EF4-FFF2-40B4-BE49-F238E27FC236}">
                <a16:creationId xmlns:a16="http://schemas.microsoft.com/office/drawing/2014/main" id="{C8B7EAFB-0C7B-0B4C-68A4-9827216B6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723194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6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73BD8-C9A7-5ED8-763D-C6C987AE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FDAAE1-C74B-6D8C-83CB-C0A20815A9F7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CFE488-0ABF-55EA-1D95-7975E3292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3E4FDF-FB91-E0E7-7311-6CCA5F4FE9F2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E9F0FD-6502-8569-8B50-A8DC21350DCF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FEB5D-0CF8-A520-0F60-2C73EC8D9DD1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4F310D-987B-0D4A-460E-39CAC8FDB33E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07733-8404-10C3-49FB-7E2D93798FA9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29BAC5-8C96-850C-F37A-9E9BE6CE09BD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CBF9F946-1660-FFA5-308C-48BBE4798C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F9A7A1F2-8ECE-6CDB-1130-51B9F9B0B8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DCC6AD19-431B-5D94-84D1-38D640FD3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C6B08A-E902-5C38-CD5E-0616855A77AD}"/>
              </a:ext>
            </a:extLst>
          </p:cNvPr>
          <p:cNvSpPr txBox="1"/>
          <p:nvPr/>
        </p:nvSpPr>
        <p:spPr>
          <a:xfrm>
            <a:off x="1279983" y="1172838"/>
            <a:ext cx="3760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iii. Supplier and manufacturing</a:t>
            </a:r>
          </a:p>
        </p:txBody>
      </p:sp>
      <p:pic>
        <p:nvPicPr>
          <p:cNvPr id="4" name="Picture 4" descr="Factory ">
            <a:extLst>
              <a:ext uri="{FF2B5EF4-FFF2-40B4-BE49-F238E27FC236}">
                <a16:creationId xmlns:a16="http://schemas.microsoft.com/office/drawing/2014/main" id="{A3FFB579-68AA-9E9A-06EE-867D6562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0" y="810230"/>
            <a:ext cx="725217" cy="72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4F298B-F6A9-FD4B-ED90-80FE0D85EF2B}"/>
              </a:ext>
            </a:extLst>
          </p:cNvPr>
          <p:cNvSpPr txBox="1"/>
          <p:nvPr/>
        </p:nvSpPr>
        <p:spPr>
          <a:xfrm>
            <a:off x="826598" y="1799861"/>
            <a:ext cx="6302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Q1. Evaluate supplier performance according to lead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3F486D-B359-31B2-3A00-AD38127C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64" y="2403627"/>
            <a:ext cx="5125594" cy="266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6F2A1A-CBB7-D823-86F3-51C767DE4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901" y="2396107"/>
            <a:ext cx="5918504" cy="1612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A86604-7C9A-3621-DCB9-8C3C70513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20031"/>
            <a:ext cx="5528044" cy="14786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BD0DF2-F9EF-C72A-7686-A8B7C7CD1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181" y="2166941"/>
            <a:ext cx="451143" cy="414564"/>
          </a:xfrm>
          <a:prstGeom prst="rect">
            <a:avLst/>
          </a:prstGeom>
        </p:spPr>
      </p:pic>
      <p:pic>
        <p:nvPicPr>
          <p:cNvPr id="3" name="Picture 2" descr="Sql Server Logo, PNG, 900x650px, Sql ...">
            <a:extLst>
              <a:ext uri="{FF2B5EF4-FFF2-40B4-BE49-F238E27FC236}">
                <a16:creationId xmlns:a16="http://schemas.microsoft.com/office/drawing/2014/main" id="{7C530282-8C00-8151-D1D7-45A496344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553032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1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C49BA-090A-7F2D-D087-C1B5EEBE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1E2E85C-1CE0-8566-6295-EC45DAD11F19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BAA1DE-8BC4-2C17-9270-BA5F6470A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646968-4429-A43D-2D84-A31695C32886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0A2B1-8A17-3C89-36A5-D5259B11F955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376B9D-CC87-4D42-2DE1-6A4F35F3DA5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AC2244-4226-55F2-0BE8-3052A988C084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C3015-BD77-D160-5A82-CC57BFA3063C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17BBB4-F52E-CF7F-BFD3-D46EC7027E80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35E6901F-3C0B-0A2B-4608-A644CC95C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813874DD-EECF-F0D9-7201-6D724D065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CD74F4C9-CF0F-6FD4-C228-413C83BDA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38DDF-77E2-0292-9EC8-987A12B408BE}"/>
              </a:ext>
            </a:extLst>
          </p:cNvPr>
          <p:cNvSpPr txBox="1"/>
          <p:nvPr/>
        </p:nvSpPr>
        <p:spPr>
          <a:xfrm>
            <a:off x="1289923" y="1166115"/>
            <a:ext cx="2393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iv. Quality Analysis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308D11ED-FB23-2F31-EC6E-47C9F338B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92" y="896481"/>
            <a:ext cx="759131" cy="759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4A4B0-2A17-0032-140E-F93D41A1B06B}"/>
              </a:ext>
            </a:extLst>
          </p:cNvPr>
          <p:cNvSpPr txBox="1"/>
          <p:nvPr/>
        </p:nvSpPr>
        <p:spPr>
          <a:xfrm>
            <a:off x="1289923" y="1749402"/>
            <a:ext cx="731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Q1. Defect rates by supplier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100DE7-F23A-CF29-2F84-257844CF6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889" y="1949457"/>
            <a:ext cx="5758163" cy="1738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6C6DE6-DE28-FEA7-5EB3-5CE75CA82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765" y="3764536"/>
            <a:ext cx="5204539" cy="2639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342B55-5DFB-13E7-9B19-09A963C95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696" y="2560160"/>
            <a:ext cx="5240247" cy="3215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FE54E1-8948-FBDB-7E36-14B028D41D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4746" y="1773410"/>
            <a:ext cx="451143" cy="414564"/>
          </a:xfrm>
          <a:prstGeom prst="rect">
            <a:avLst/>
          </a:prstGeom>
        </p:spPr>
      </p:pic>
      <p:pic>
        <p:nvPicPr>
          <p:cNvPr id="19" name="Picture 2" descr="Sql Server Logo, PNG, 900x650px, Sql ...">
            <a:extLst>
              <a:ext uri="{FF2B5EF4-FFF2-40B4-BE49-F238E27FC236}">
                <a16:creationId xmlns:a16="http://schemas.microsoft.com/office/drawing/2014/main" id="{7F977701-3203-0F06-41F0-DAC31A7E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009197"/>
            <a:ext cx="611790" cy="44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10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D7A5-CF3A-A17F-FF7D-8291422A3E21}"/>
              </a:ext>
            </a:extLst>
          </p:cNvPr>
          <p:cNvGrpSpPr/>
          <p:nvPr/>
        </p:nvGrpSpPr>
        <p:grpSpPr>
          <a:xfrm>
            <a:off x="10013578" y="377688"/>
            <a:ext cx="2053831" cy="1566460"/>
            <a:chOff x="6720410" y="2117749"/>
            <a:chExt cx="3477136" cy="337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720E-8A0F-1BE4-5C2C-02E188F4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906074" y="2117749"/>
              <a:ext cx="3152322" cy="24191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C54A-7914-BBB7-57E8-DB00B369D577}"/>
                </a:ext>
              </a:extLst>
            </p:cNvPr>
            <p:cNvSpPr txBox="1"/>
            <p:nvPr/>
          </p:nvSpPr>
          <p:spPr>
            <a:xfrm>
              <a:off x="6720410" y="4536881"/>
              <a:ext cx="3477136" cy="95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 Egypt Pioneers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39FF3-4646-0531-B1C0-13BA212B77E4}"/>
              </a:ext>
            </a:extLst>
          </p:cNvPr>
          <p:cNvCxnSpPr>
            <a:cxnSpLocks/>
          </p:cNvCxnSpPr>
          <p:nvPr/>
        </p:nvCxnSpPr>
        <p:spPr>
          <a:xfrm>
            <a:off x="11985218" y="1843480"/>
            <a:ext cx="0" cy="388620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F78E5CB-C41B-C295-6206-E4F391B4A063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D41EF0-59BD-35F0-79D4-6B71A202E127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A1A61-E6AE-049A-ECF8-466E90EC182B}"/>
              </a:ext>
            </a:extLst>
          </p:cNvPr>
          <p:cNvSpPr txBox="1"/>
          <p:nvPr/>
        </p:nvSpPr>
        <p:spPr>
          <a:xfrm>
            <a:off x="1931217" y="882947"/>
            <a:ext cx="870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r>
              <a:rPr lang="en-US" sz="24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 Chain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588EE-608A-6096-6774-6F6F5ECFAEF4}"/>
              </a:ext>
            </a:extLst>
          </p:cNvPr>
          <p:cNvSpPr txBox="1"/>
          <p:nvPr/>
        </p:nvSpPr>
        <p:spPr>
          <a:xfrm>
            <a:off x="2292126" y="429231"/>
            <a:ext cx="7982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Light" panose="00000400000000000000" pitchFamily="2" charset="-78"/>
                <a:ea typeface="+mn-ea"/>
                <a:cs typeface="Expo Arabic Light" panose="00000400000000000000" pitchFamily="2" charset="-78"/>
              </a:rPr>
              <a:t> Analyst Specialist Track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1B02E-E713-97D7-3BAE-A332D85BD02F}"/>
              </a:ext>
            </a:extLst>
          </p:cNvPr>
          <p:cNvSpPr txBox="1"/>
          <p:nvPr/>
        </p:nvSpPr>
        <p:spPr>
          <a:xfrm>
            <a:off x="598569" y="1639362"/>
            <a:ext cx="3496466" cy="523220"/>
          </a:xfrm>
          <a:prstGeom prst="rect">
            <a:avLst/>
          </a:prstGeom>
          <a:solidFill>
            <a:srgbClr val="0479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32EC3-C8AF-7C03-FF41-1D933E6A2E3B}"/>
              </a:ext>
            </a:extLst>
          </p:cNvPr>
          <p:cNvSpPr txBox="1"/>
          <p:nvPr/>
        </p:nvSpPr>
        <p:spPr>
          <a:xfrm>
            <a:off x="8151773" y="5356420"/>
            <a:ext cx="34437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Supervision of: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Ahmed Samir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FCE7FF-20C4-C5FF-0D36-879492CE2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1682991"/>
              </p:ext>
            </p:extLst>
          </p:nvPr>
        </p:nvGraphicFramePr>
        <p:xfrm>
          <a:off x="596526" y="2544827"/>
          <a:ext cx="7012848" cy="3886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72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5148D-746E-0328-D01D-10BE78DE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312B073-7F1F-B67B-E894-BA21FD66790E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589AB6-6721-3A88-E76B-0C57BE3F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E3DC57-161E-CF2F-D222-B0D909AD281A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62EA2-276D-BCEB-90B9-49B7A1C2D1E0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59B200-B4A5-7070-5573-7C5FC1E32B5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CA90D8-8D2C-3D77-316D-3883B244B12B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ADBAC-4297-2A55-C855-116DDF702F14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0F22C-D78B-3DC4-CB38-06943F7722F9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D472E82C-71DC-95B0-9904-04CD2EF3C0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F24451B5-7E73-DA5D-8D16-BECF4C2AA9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AF88F557-0EDB-013B-2DCB-34745B858D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0357E-0728-CA4D-B7B1-27FD1B00D3A7}"/>
              </a:ext>
            </a:extLst>
          </p:cNvPr>
          <p:cNvSpPr txBox="1"/>
          <p:nvPr/>
        </p:nvSpPr>
        <p:spPr>
          <a:xfrm>
            <a:off x="1289923" y="1166115"/>
            <a:ext cx="2393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iv. Quality Analysis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D6A68DD5-504E-406D-5C1F-4B2AF878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92" y="896481"/>
            <a:ext cx="759131" cy="759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65453-C8E5-D513-71EB-47DA5EBDADA4}"/>
              </a:ext>
            </a:extLst>
          </p:cNvPr>
          <p:cNvSpPr txBox="1"/>
          <p:nvPr/>
        </p:nvSpPr>
        <p:spPr>
          <a:xfrm>
            <a:off x="1289923" y="1749402"/>
            <a:ext cx="731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Q2. Defect rates by product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83229-2734-4769-21E5-C48D2377D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2301912"/>
            <a:ext cx="5918504" cy="1771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BF7B34-E2B4-66E8-3959-CECBAB5EB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68" y="4123406"/>
            <a:ext cx="4937359" cy="2395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DAE7A-0FE7-0005-8161-B018CA192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95" y="2641988"/>
            <a:ext cx="5169480" cy="3049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4685D1-AFB6-0BD6-50BD-FBD07E1111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885" y="2308614"/>
            <a:ext cx="451143" cy="414564"/>
          </a:xfrm>
          <a:prstGeom prst="rect">
            <a:avLst/>
          </a:prstGeom>
        </p:spPr>
      </p:pic>
      <p:pic>
        <p:nvPicPr>
          <p:cNvPr id="19" name="Picture 2" descr="Sql Server Logo, PNG, 900x650px, Sql ...">
            <a:extLst>
              <a:ext uri="{FF2B5EF4-FFF2-40B4-BE49-F238E27FC236}">
                <a16:creationId xmlns:a16="http://schemas.microsoft.com/office/drawing/2014/main" id="{EA35EBA1-25D8-2E4D-F623-87F43487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573010" cy="4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71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AA7F-7F77-F97D-EA90-12C78AAE8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1818968-6F2D-3D29-F97F-8EA9B4EAEE2A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00DC76-7C37-6DB3-BAED-FA892ED37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34706E-2B49-CCC4-2A23-6711FD505E70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205183-899D-C8B0-3B85-C84190C6B5F2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6F572-AA23-55CD-6A20-287D51F70966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24C8F-A2F0-76B8-9846-2D397493A362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AAE73-C570-89ED-6783-DB4ACF2D1390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8498A-F36D-EE44-2758-D8B213E1CDBA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3EA74268-EF24-51CE-8313-ACACA8DDD4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F010F3D7-6267-AAF3-B5EB-626433EBC4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3FA2C6CF-17A4-BC53-23DC-3E242D622E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DC4B3-26BC-869B-E453-23E7B8BFF7BB}"/>
              </a:ext>
            </a:extLst>
          </p:cNvPr>
          <p:cNvSpPr txBox="1"/>
          <p:nvPr/>
        </p:nvSpPr>
        <p:spPr>
          <a:xfrm>
            <a:off x="1289922" y="1174988"/>
            <a:ext cx="3114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v. Logistics and shipping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2E2FB-F622-38C8-0775-16D474950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43" y="814732"/>
            <a:ext cx="914479" cy="914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6029A-B80F-8070-7141-382FC033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647" y="2827101"/>
            <a:ext cx="6086337" cy="146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59CD15-9205-E635-8B32-4B070E2E8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647" y="4617486"/>
            <a:ext cx="6002810" cy="1107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0605BE-1CFB-142F-631A-3E4C1EB6D813}"/>
              </a:ext>
            </a:extLst>
          </p:cNvPr>
          <p:cNvSpPr txBox="1"/>
          <p:nvPr/>
        </p:nvSpPr>
        <p:spPr>
          <a:xfrm>
            <a:off x="756740" y="1782613"/>
            <a:ext cx="9343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Q1. How do different transportation modes compare in terms of average shipping time and cost?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2FDB93-5973-0C8A-6A62-12D3C1136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740" y="2784838"/>
            <a:ext cx="4741752" cy="31265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949418-4DEB-44F3-F78F-2A350779A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499" y="2229489"/>
            <a:ext cx="451143" cy="414564"/>
          </a:xfrm>
          <a:prstGeom prst="rect">
            <a:avLst/>
          </a:prstGeom>
        </p:spPr>
      </p:pic>
      <p:pic>
        <p:nvPicPr>
          <p:cNvPr id="20" name="Picture 2" descr="Sql Server Logo, PNG, 900x650px, Sql ...">
            <a:extLst>
              <a:ext uri="{FF2B5EF4-FFF2-40B4-BE49-F238E27FC236}">
                <a16:creationId xmlns:a16="http://schemas.microsoft.com/office/drawing/2014/main" id="{CFA0D30F-BDD9-98CC-452D-0766DF90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573010" cy="4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540D6-FC8B-535B-D459-A6A6F95A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7B6F02E-5AC4-A45F-126C-4117F4086D23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AC8BDC-3230-AD2F-0B44-21CEC8A9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20AD5-7DE8-7B8B-B0E8-8521A33399B4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8732C1-F1F4-B899-EEB1-BFACF8731A41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22E2-974F-7FC8-E1EC-0526B4158CF0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D2BED-652E-1B0C-8361-27A60F7B3F92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1F5362-8305-B597-6DD8-6CC32A9F4A3A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28BBA4-7279-080D-824F-93F8EDD2FB91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93BB393-5037-E105-C30B-F62705288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2A6783E3-133E-5649-AF55-B397CDD271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F71597E2-6A31-FB31-A8A0-951283F50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5F4DE-8529-42C3-D5B1-7EB4DFA1A4CA}"/>
              </a:ext>
            </a:extLst>
          </p:cNvPr>
          <p:cNvSpPr txBox="1"/>
          <p:nvPr/>
        </p:nvSpPr>
        <p:spPr>
          <a:xfrm>
            <a:off x="1289922" y="1174988"/>
            <a:ext cx="3114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336EA8"/>
                </a:solidFill>
              </a:rPr>
              <a:t>v. Logistics and shipping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80DE7F-8626-DFE5-D883-0C4D7553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43" y="814732"/>
            <a:ext cx="914479" cy="914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5D5519-77BE-B168-54F5-C465FC5E2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39" y="2827065"/>
            <a:ext cx="6727440" cy="73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E218C6-3952-BE03-D1EC-A6028B3B6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350" y="3558330"/>
            <a:ext cx="5918503" cy="8627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691AD1-939D-0406-21CE-13BF44B55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339" y="4627869"/>
            <a:ext cx="5667622" cy="946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6A1B1A-737A-E19A-542C-B7F4262E7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06" y="2423885"/>
            <a:ext cx="4859591" cy="32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2AD3CF-EE56-CC6D-3B99-439A403C6239}"/>
              </a:ext>
            </a:extLst>
          </p:cNvPr>
          <p:cNvSpPr txBox="1"/>
          <p:nvPr/>
        </p:nvSpPr>
        <p:spPr>
          <a:xfrm>
            <a:off x="744162" y="1693722"/>
            <a:ext cx="8129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Q2. How do shipping carriers affect shipping times and costs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993292-40F6-E9AF-83C4-42A9B33A4E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7196" y="2250425"/>
            <a:ext cx="451143" cy="414564"/>
          </a:xfrm>
          <a:prstGeom prst="rect">
            <a:avLst/>
          </a:prstGeom>
        </p:spPr>
      </p:pic>
      <p:pic>
        <p:nvPicPr>
          <p:cNvPr id="16" name="Picture 2" descr="Sql Server Logo, PNG, 900x650px, Sql ...">
            <a:extLst>
              <a:ext uri="{FF2B5EF4-FFF2-40B4-BE49-F238E27FC236}">
                <a16:creationId xmlns:a16="http://schemas.microsoft.com/office/drawing/2014/main" id="{9BA661F2-77C0-C3F1-A7F2-880EEF5B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" y="2101325"/>
            <a:ext cx="573010" cy="4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195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88B6E-9A3D-E481-3708-957156C28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D97EAD-F4E6-7272-953C-644D4CB1C3A9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B7E90F-2336-7528-B3A8-3E09000D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3C015D-5C50-2126-3ADC-B730DC572073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83F4C5-94CA-01F9-2959-0153F7A55AA7}"/>
              </a:ext>
            </a:extLst>
          </p:cNvPr>
          <p:cNvCxnSpPr>
            <a:cxnSpLocks/>
          </p:cNvCxnSpPr>
          <p:nvPr/>
        </p:nvCxnSpPr>
        <p:spPr>
          <a:xfrm>
            <a:off x="6340857" y="1455169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925ADF-54E3-09AD-2DF4-762001B6C05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48C538-CA07-49C4-451B-6529E0AC9669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5B560-3033-1088-F72A-34138E10F0F9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18C0F-B60A-0ED3-2FB8-C84ABF2F50C3}"/>
              </a:ext>
            </a:extLst>
          </p:cNvPr>
          <p:cNvSpPr txBox="1"/>
          <p:nvPr/>
        </p:nvSpPr>
        <p:spPr>
          <a:xfrm>
            <a:off x="722506" y="544255"/>
            <a:ext cx="4699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Supply 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EEDABB-60B4-987E-345D-C7B85E69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7" y="1728246"/>
            <a:ext cx="5467834" cy="38864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C08654B-AEAA-6007-763B-9C3AFD3D798D}"/>
              </a:ext>
            </a:extLst>
          </p:cNvPr>
          <p:cNvGrpSpPr/>
          <p:nvPr/>
        </p:nvGrpSpPr>
        <p:grpSpPr>
          <a:xfrm>
            <a:off x="6335436" y="596592"/>
            <a:ext cx="2587327" cy="938855"/>
            <a:chOff x="7849889" y="2450288"/>
            <a:chExt cx="2587327" cy="9388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97D900-3C93-D18B-AC8B-441B9F828462}"/>
                </a:ext>
              </a:extLst>
            </p:cNvPr>
            <p:cNvSpPr/>
            <p:nvPr/>
          </p:nvSpPr>
          <p:spPr>
            <a:xfrm>
              <a:off x="7941575" y="2450288"/>
              <a:ext cx="2495641" cy="938855"/>
            </a:xfrm>
            <a:prstGeom prst="roundRect">
              <a:avLst>
                <a:gd name="adj" fmla="val 26195"/>
              </a:avLst>
            </a:prstGeom>
            <a:solidFill>
              <a:srgbClr val="336E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EA9301-8B1B-DB5C-AC0A-BE4CE6D7C70F}"/>
                </a:ext>
              </a:extLst>
            </p:cNvPr>
            <p:cNvSpPr txBox="1"/>
            <p:nvPr/>
          </p:nvSpPr>
          <p:spPr>
            <a:xfrm>
              <a:off x="7849889" y="2573186"/>
              <a:ext cx="2416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Outline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0F2815-0FA5-D88B-2D5B-B870976AF1E2}"/>
              </a:ext>
            </a:extLst>
          </p:cNvPr>
          <p:cNvSpPr txBox="1"/>
          <p:nvPr/>
        </p:nvSpPr>
        <p:spPr>
          <a:xfrm>
            <a:off x="6585714" y="1968534"/>
            <a:ext cx="463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+mn-cs"/>
              </a:rPr>
              <a:t>1. Data Exploration, Cleaning and Preprocessing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C5DF0-C595-45F4-69DE-C3E6242255DA}"/>
              </a:ext>
            </a:extLst>
          </p:cNvPr>
          <p:cNvSpPr txBox="1"/>
          <p:nvPr/>
        </p:nvSpPr>
        <p:spPr>
          <a:xfrm>
            <a:off x="6564333" y="3060023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B1ABC-4BAE-F4DC-EC4A-28477253CD55}"/>
              </a:ext>
            </a:extLst>
          </p:cNvPr>
          <p:cNvSpPr txBox="1"/>
          <p:nvPr/>
        </p:nvSpPr>
        <p:spPr>
          <a:xfrm>
            <a:off x="6564333" y="4058470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3. Visualization Dashboard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97948F-56AB-933B-9732-B059C4F25616}"/>
              </a:ext>
            </a:extLst>
          </p:cNvPr>
          <p:cNvSpPr txBox="1"/>
          <p:nvPr/>
        </p:nvSpPr>
        <p:spPr>
          <a:xfrm>
            <a:off x="6564333" y="4945089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386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A3C3-140C-AB90-C3C9-FA931FC76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AA26A5-602F-3870-5DD4-2A78D3EB1E11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12AFA0-3FCE-AF40-320F-D5623378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09CEE0-6F8C-9AC2-E304-8141CA463DC7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C2A64-5C55-6747-7D11-C2F3875FAAF6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58C9C3-553A-587E-2890-8C703742C39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4F4443-85BB-1A9A-B770-22930FD94D40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F965F-AE19-E790-9762-6D26729E3124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CDB9F-F6CB-259B-9F50-0BC8171A103E}"/>
              </a:ext>
            </a:extLst>
          </p:cNvPr>
          <p:cNvSpPr txBox="1"/>
          <p:nvPr/>
        </p:nvSpPr>
        <p:spPr>
          <a:xfrm>
            <a:off x="326039" y="511247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3. Visualization Dashboard 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9C9773F-C0B7-72A3-9BD5-FE30D5DB4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5809A8CA-8423-7D74-D2F6-E80A03E9D5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D6FDB912-9A24-2555-791E-1CFD3F833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FB847-D19C-8DBB-5B42-9FAF35E3BA9D}"/>
              </a:ext>
            </a:extLst>
          </p:cNvPr>
          <p:cNvSpPr txBox="1"/>
          <p:nvPr/>
        </p:nvSpPr>
        <p:spPr>
          <a:xfrm>
            <a:off x="3647573" y="6006787"/>
            <a:ext cx="629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* For Tableau full Dashboard click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66275-2B30-B743-9461-E40D84A2BCAA}"/>
              </a:ext>
            </a:extLst>
          </p:cNvPr>
          <p:cNvSpPr txBox="1"/>
          <p:nvPr/>
        </p:nvSpPr>
        <p:spPr>
          <a:xfrm>
            <a:off x="213363" y="1369667"/>
            <a:ext cx="64345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po Arabic Light" panose="00000400000000000000" pitchFamily="2" charset="-78"/>
                <a:ea typeface="Times New Roman" panose="02020603050405020304" pitchFamily="18" charset="0"/>
                <a:cs typeface="Expo Arabic Light" panose="00000400000000000000" pitchFamily="2" charset="-78"/>
              </a:rPr>
              <a:t>By creating a comprehensive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Light" panose="00000400000000000000" pitchFamily="2" charset="-78"/>
                <a:ea typeface="Times New Roman" panose="02020603050405020304" pitchFamily="18" charset="0"/>
                <a:cs typeface="Expo Arabic Light" panose="00000400000000000000" pitchFamily="2" charset="-78"/>
              </a:rPr>
              <a:t>Tableau dashboard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xpo Arabic Light" panose="00000400000000000000" pitchFamily="2" charset="-78"/>
                <a:ea typeface="Times New Roman" panose="02020603050405020304" pitchFamily="18" charset="0"/>
                <a:cs typeface="Expo Arabic Light" panose="00000400000000000000" pitchFamily="2" charset="-78"/>
              </a:rPr>
              <a:t>, we aim to transform the insights gained from our SQL queries into a visually compelling and interactive narrative.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cs typeface="Expo Arabic Light" panose="00000400000000000000" pitchFamily="2" charset="-78"/>
              </a:rPr>
              <a:t>We analyzed our data using </a:t>
            </a:r>
            <a:r>
              <a:rPr lang="en-US" sz="2000" b="1" dirty="0">
                <a:solidFill>
                  <a:prstClr val="black"/>
                </a:solidFill>
                <a:cs typeface="Expo Arabic Light" panose="00000400000000000000" pitchFamily="2" charset="-78"/>
              </a:rPr>
              <a:t>5 main dashboards</a:t>
            </a:r>
            <a:r>
              <a:rPr lang="en-US" sz="2000" dirty="0">
                <a:solidFill>
                  <a:prstClr val="black"/>
                </a:solidFill>
                <a:cs typeface="Expo Arabic Light" panose="00000400000000000000" pitchFamily="2" charset="-78"/>
              </a:rPr>
              <a:t>.</a:t>
            </a:r>
          </a:p>
          <a:p>
            <a:endParaRPr lang="en-US" sz="2000" dirty="0">
              <a:solidFill>
                <a:prstClr val="black"/>
              </a:solidFill>
              <a:cs typeface="Expo Arabic Light" panose="00000400000000000000" pitchFamily="2" charset="-78"/>
            </a:endParaRPr>
          </a:p>
          <a:p>
            <a:pPr marL="1203325" indent="-404813">
              <a:buFont typeface="+mj-lt"/>
              <a:buAutoNum type="arabicPeriod"/>
            </a:pPr>
            <a:r>
              <a:rPr lang="en-US" sz="2400" b="1" dirty="0">
                <a:solidFill>
                  <a:srgbClr val="047954"/>
                </a:solidFill>
                <a:cs typeface="Expo Arabic Light" panose="00000400000000000000" pitchFamily="2" charset="-78"/>
              </a:rPr>
              <a:t>Product Performance.</a:t>
            </a:r>
          </a:p>
          <a:p>
            <a:pPr marL="1203325" indent="-404813">
              <a:buFont typeface="+mj-lt"/>
              <a:buAutoNum type="arabicPeriod"/>
            </a:pPr>
            <a:r>
              <a:rPr lang="en-US" sz="2400" b="1" dirty="0">
                <a:solidFill>
                  <a:srgbClr val="047954"/>
                </a:solidFill>
                <a:cs typeface="Expo Arabic Light" panose="00000400000000000000" pitchFamily="2" charset="-78"/>
              </a:rPr>
              <a:t>Customer preferences</a:t>
            </a:r>
          </a:p>
          <a:p>
            <a:pPr marL="1203325" indent="-404813">
              <a:buFont typeface="+mj-lt"/>
              <a:buAutoNum type="arabicPeriod"/>
            </a:pPr>
            <a:r>
              <a:rPr lang="en-US" sz="2400" b="1" dirty="0">
                <a:solidFill>
                  <a:srgbClr val="047954"/>
                </a:solidFill>
                <a:cs typeface="Expo Arabic Light" panose="00000400000000000000" pitchFamily="2" charset="-78"/>
              </a:rPr>
              <a:t>Supplier and manufacturing.</a:t>
            </a:r>
          </a:p>
          <a:p>
            <a:pPr marL="1203325" indent="-404813">
              <a:buFont typeface="+mj-lt"/>
              <a:buAutoNum type="arabicPeriod"/>
            </a:pPr>
            <a:r>
              <a:rPr lang="en-US" sz="2400" b="1" dirty="0">
                <a:solidFill>
                  <a:srgbClr val="047954"/>
                </a:solidFill>
                <a:cs typeface="Expo Arabic Light" panose="00000400000000000000" pitchFamily="2" charset="-78"/>
              </a:rPr>
              <a:t>Quality Analysis</a:t>
            </a:r>
          </a:p>
          <a:p>
            <a:pPr marL="1203325" indent="-404813">
              <a:buFont typeface="+mj-lt"/>
              <a:buAutoNum type="arabicPeriod"/>
            </a:pPr>
            <a:r>
              <a:rPr lang="en-US" sz="2400" b="1" dirty="0">
                <a:solidFill>
                  <a:srgbClr val="047954"/>
                </a:solidFill>
                <a:cs typeface="Expo Arabic Light" panose="00000400000000000000" pitchFamily="2" charset="-78"/>
              </a:rPr>
              <a:t>Logistics and Shipping</a:t>
            </a:r>
            <a:endParaRPr lang="en-US" sz="2400" b="1" dirty="0">
              <a:solidFill>
                <a:srgbClr val="04795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3282B9-528D-4560-ED92-56AB4CC5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980" y="5598181"/>
            <a:ext cx="991467" cy="933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677ACD-0734-0F71-9BBE-E38594C0E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464" y="1833150"/>
            <a:ext cx="4858933" cy="33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533E9-DDE5-24F2-2340-DDBCE389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8BCFC0-6F54-26B3-E05F-9DA781F2C5C7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85FDC8-73CE-0D3C-CBA5-A21C0797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DC584-691C-1C72-E2A7-32CB9D97A10E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FBEF34-8344-8DB1-63A6-0CF6CD6D78D7}"/>
              </a:ext>
            </a:extLst>
          </p:cNvPr>
          <p:cNvCxnSpPr>
            <a:cxnSpLocks/>
          </p:cNvCxnSpPr>
          <p:nvPr/>
        </p:nvCxnSpPr>
        <p:spPr>
          <a:xfrm>
            <a:off x="6340857" y="1455169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5242C2-F245-2955-3686-21644DF7F6D8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74EF9-47D1-FFE4-1B6B-379B0BBECE56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917DD-48AE-E810-2977-8B868ACE1538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5F879-67B3-FFE5-B46D-FAB7B3AB9712}"/>
              </a:ext>
            </a:extLst>
          </p:cNvPr>
          <p:cNvSpPr txBox="1"/>
          <p:nvPr/>
        </p:nvSpPr>
        <p:spPr>
          <a:xfrm>
            <a:off x="722506" y="544255"/>
            <a:ext cx="4699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Supply 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072FDA-0280-2259-F1C3-C3FB46BDF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7" y="1728246"/>
            <a:ext cx="5467834" cy="38864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0AF028-C957-8010-3969-4DD2451ACAD5}"/>
              </a:ext>
            </a:extLst>
          </p:cNvPr>
          <p:cNvGrpSpPr/>
          <p:nvPr/>
        </p:nvGrpSpPr>
        <p:grpSpPr>
          <a:xfrm>
            <a:off x="6335436" y="596592"/>
            <a:ext cx="2587327" cy="938855"/>
            <a:chOff x="7849889" y="2450288"/>
            <a:chExt cx="2587327" cy="9388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7BE5EC3-A308-9168-B6CB-E7995FF16B08}"/>
                </a:ext>
              </a:extLst>
            </p:cNvPr>
            <p:cNvSpPr/>
            <p:nvPr/>
          </p:nvSpPr>
          <p:spPr>
            <a:xfrm>
              <a:off x="7941575" y="2450288"/>
              <a:ext cx="2495641" cy="938855"/>
            </a:xfrm>
            <a:prstGeom prst="roundRect">
              <a:avLst>
                <a:gd name="adj" fmla="val 26195"/>
              </a:avLst>
            </a:prstGeom>
            <a:solidFill>
              <a:srgbClr val="336E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BC6DD-E403-BEDC-946F-B4A91AC8FE9B}"/>
                </a:ext>
              </a:extLst>
            </p:cNvPr>
            <p:cNvSpPr txBox="1"/>
            <p:nvPr/>
          </p:nvSpPr>
          <p:spPr>
            <a:xfrm>
              <a:off x="7849889" y="2573186"/>
              <a:ext cx="2416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Outline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08E0C2-182E-4780-5C11-75677D3C2382}"/>
              </a:ext>
            </a:extLst>
          </p:cNvPr>
          <p:cNvSpPr txBox="1"/>
          <p:nvPr/>
        </p:nvSpPr>
        <p:spPr>
          <a:xfrm>
            <a:off x="6585714" y="1968534"/>
            <a:ext cx="463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+mn-cs"/>
              </a:rPr>
              <a:t>1. Data Exploration, Cleaning and Preprocessing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5AD5F-8D00-4F89-D226-89543B529C0A}"/>
              </a:ext>
            </a:extLst>
          </p:cNvPr>
          <p:cNvSpPr txBox="1"/>
          <p:nvPr/>
        </p:nvSpPr>
        <p:spPr>
          <a:xfrm>
            <a:off x="6564333" y="3060023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646693-B290-8A36-46C2-F30FBFE2B7CB}"/>
              </a:ext>
            </a:extLst>
          </p:cNvPr>
          <p:cNvSpPr txBox="1"/>
          <p:nvPr/>
        </p:nvSpPr>
        <p:spPr>
          <a:xfrm>
            <a:off x="6564333" y="4058470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3. Visualization Dashboard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454E00-3504-BE8F-0D47-C4874F54B2EF}"/>
              </a:ext>
            </a:extLst>
          </p:cNvPr>
          <p:cNvSpPr txBox="1"/>
          <p:nvPr/>
        </p:nvSpPr>
        <p:spPr>
          <a:xfrm>
            <a:off x="6564333" y="4945089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9692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CA8C-561F-DEE4-3E04-629E3C87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A4CCAA-1C8B-7F32-505F-2BAF9E4CBF91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E2120B-D9DB-9991-45A7-9FC9B677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231379-84A9-95F8-424D-99A8B17E46E3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B21EC7-3E3A-F1E6-994C-BC3E4DDA64E8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C961E7-281C-5291-96F5-666959FDF99D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7D5F06-0415-3623-1609-800258645A08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4BEDB-1BAD-7A86-0D01-4EB3B91682CF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E71CB-C728-6CA4-EB8E-F7F3F133E865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3F0F8BB-7187-F57E-1CB7-D495AAD734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8E56FAF2-CC3E-5A67-E36E-22AC6B1E8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DA0A60C5-FDC4-4673-D0E4-830EA989B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8F7AD-EF39-EAEA-8ED9-211CEAE85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3" y="1023080"/>
            <a:ext cx="743776" cy="73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A3D4D-C931-4626-142D-378F0DBDBD2D}"/>
              </a:ext>
            </a:extLst>
          </p:cNvPr>
          <p:cNvSpPr txBox="1"/>
          <p:nvPr/>
        </p:nvSpPr>
        <p:spPr>
          <a:xfrm>
            <a:off x="1162045" y="1267529"/>
            <a:ext cx="6302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Expo Arabic Medium" panose="00000600000000000000" pitchFamily="2" charset="-78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Calibri" panose="020F0502020204030204"/>
                <a:ea typeface="+mn-ea"/>
                <a:cs typeface="Expo Arabic Medium" panose="00000600000000000000" pitchFamily="2" charset="-78"/>
              </a:rPr>
              <a:t>. Revenue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Calibri" panose="020F0502020204030204"/>
                <a:ea typeface="+mn-ea"/>
                <a:cs typeface="Expo Arabic Medium" panose="00000600000000000000" pitchFamily="2" charset="-78"/>
              </a:rPr>
              <a:t>Optimization</a:t>
            </a:r>
            <a:endParaRPr lang="en-US" dirty="0">
              <a:solidFill>
                <a:srgbClr val="336EA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90A27-B60E-B03F-3D7C-F49428DBACFA}"/>
              </a:ext>
            </a:extLst>
          </p:cNvPr>
          <p:cNvSpPr txBox="1"/>
          <p:nvPr/>
        </p:nvSpPr>
        <p:spPr>
          <a:xfrm>
            <a:off x="1162045" y="1936336"/>
            <a:ext cx="8782605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Skincare Growth:</a:t>
            </a:r>
          </a:p>
          <a:p>
            <a:pPr indent="395288"/>
            <a:r>
              <a:rPr lang="en-US" dirty="0"/>
              <a:t>Top revenue driver (41.8%).</a:t>
            </a:r>
          </a:p>
          <a:p>
            <a:pPr indent="395288"/>
            <a:r>
              <a:rPr lang="en-US" b="1" dirty="0">
                <a:solidFill>
                  <a:srgbClr val="047954"/>
                </a:solidFill>
              </a:rPr>
              <a:t>Action</a:t>
            </a:r>
            <a:r>
              <a:rPr lang="en-US" dirty="0"/>
              <a:t>: Increase investment in range, marketing, visibility.</a:t>
            </a:r>
          </a:p>
          <a:p>
            <a:endParaRPr lang="en-US" dirty="0"/>
          </a:p>
          <a:p>
            <a:r>
              <a:rPr lang="en-US" sz="2000" b="1" dirty="0"/>
              <a:t>SKU Optimization:</a:t>
            </a:r>
          </a:p>
          <a:p>
            <a:pPr indent="395288"/>
            <a:r>
              <a:rPr lang="en-US" dirty="0"/>
              <a:t>High-potential SKUs have low sales; low-revenue SKUs underperform.</a:t>
            </a:r>
          </a:p>
          <a:p>
            <a:pPr indent="395288"/>
            <a:r>
              <a:rPr lang="en-US" b="1" dirty="0">
                <a:solidFill>
                  <a:srgbClr val="047954"/>
                </a:solidFill>
              </a:rPr>
              <a:t>Action</a:t>
            </a:r>
            <a:r>
              <a:rPr lang="en-US" dirty="0"/>
              <a:t>: Market high-potential SKUs, discontinue underperformers.</a:t>
            </a:r>
          </a:p>
          <a:p>
            <a:endParaRPr lang="en-US" dirty="0"/>
          </a:p>
          <a:p>
            <a:r>
              <a:rPr lang="en-US" sz="2000" b="1" dirty="0"/>
              <a:t>Haircare Margins:</a:t>
            </a:r>
          </a:p>
          <a:p>
            <a:pPr indent="457200"/>
            <a:r>
              <a:rPr lang="en-US" dirty="0"/>
              <a:t>High sales volume, low revenue.</a:t>
            </a:r>
          </a:p>
          <a:p>
            <a:pPr indent="457200"/>
            <a:r>
              <a:rPr lang="en-US" b="1" dirty="0">
                <a:solidFill>
                  <a:srgbClr val="047954"/>
                </a:solidFill>
              </a:rPr>
              <a:t>Action</a:t>
            </a:r>
            <a:r>
              <a:rPr lang="en-US" dirty="0"/>
              <a:t>: Renegotiate procurement prices.</a:t>
            </a:r>
          </a:p>
          <a:p>
            <a:endParaRPr lang="en-US" dirty="0"/>
          </a:p>
          <a:p>
            <a:r>
              <a:rPr lang="en-US" sz="2000" b="1" dirty="0"/>
              <a:t>Inventory Efficiency:</a:t>
            </a:r>
          </a:p>
          <a:p>
            <a:pPr marL="395288"/>
            <a:r>
              <a:rPr lang="en-US" dirty="0"/>
              <a:t>High stock-to-sales SKUs overstocked; low stock-to-sales SKUs require fast shipping.</a:t>
            </a:r>
          </a:p>
          <a:p>
            <a:pPr marL="395288"/>
            <a:r>
              <a:rPr lang="en-US" dirty="0"/>
              <a:t>A</a:t>
            </a:r>
            <a:r>
              <a:rPr lang="en-US" b="1" dirty="0">
                <a:solidFill>
                  <a:srgbClr val="047954"/>
                </a:solidFill>
              </a:rPr>
              <a:t>ction</a:t>
            </a:r>
            <a:r>
              <a:rPr lang="en-US" dirty="0"/>
              <a:t>: Postpone procurement for overstocked SKUs, prioritize rapid (road) shipment for low-stock SKUs.</a:t>
            </a:r>
          </a:p>
        </p:txBody>
      </p:sp>
    </p:spTree>
    <p:extLst>
      <p:ext uri="{BB962C8B-B14F-4D97-AF65-F5344CB8AC3E}">
        <p14:creationId xmlns:p14="http://schemas.microsoft.com/office/powerpoint/2010/main" val="39673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71FD-9501-C6D8-2FC3-5C9EC771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60A7B3-A09A-0649-23F1-E4D3DF4380D7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4D42E9-C5E1-16E7-6767-CDE7C3FCE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1D89CC-5B1F-692E-F807-2E9C16B2C77B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04F759-2DE4-C266-F418-041F1B669133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102D35-80C0-E22A-4E4A-2387E2730E94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0E8F1-8CB3-4D57-B4FA-069D125CDFDE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04F6D-3B3D-0C56-C37C-819519812F21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6D3E3-99F6-A4A5-ECBF-1D34D3D4797C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8026CB51-3DFF-D5AF-5D0C-82C7A0EAE9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63BC889E-AFC3-598E-F8DC-72C68F301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D809B037-94E7-0BAD-7043-C35196A08F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5453F-E882-DFFD-98BA-9A87E261DE38}"/>
              </a:ext>
            </a:extLst>
          </p:cNvPr>
          <p:cNvSpPr txBox="1"/>
          <p:nvPr/>
        </p:nvSpPr>
        <p:spPr>
          <a:xfrm>
            <a:off x="1143939" y="1267529"/>
            <a:ext cx="6302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Expo Arabic Medium" panose="00000600000000000000" pitchFamily="2" charset="-78"/>
              </a:rPr>
              <a:t>II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Calibri" panose="020F0502020204030204"/>
                <a:ea typeface="+mn-ea"/>
                <a:cs typeface="Expo Arabic Medium" panose="00000600000000000000" pitchFamily="2" charset="-78"/>
              </a:rPr>
              <a:t>. Customer Preferences</a:t>
            </a:r>
            <a:endParaRPr lang="en-US" dirty="0">
              <a:solidFill>
                <a:srgbClr val="336EA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D7D1A-F9D4-0052-A2EE-FC9BDB0B5830}"/>
              </a:ext>
            </a:extLst>
          </p:cNvPr>
          <p:cNvSpPr txBox="1"/>
          <p:nvPr/>
        </p:nvSpPr>
        <p:spPr>
          <a:xfrm>
            <a:off x="1124187" y="1973643"/>
            <a:ext cx="1012533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Gender Purchase Behavior</a:t>
            </a:r>
          </a:p>
          <a:p>
            <a:pPr marL="346075"/>
            <a:r>
              <a:rPr lang="en-US" b="1" dirty="0"/>
              <a:t>skincare products </a:t>
            </a:r>
            <a:r>
              <a:rPr lang="en-US" dirty="0"/>
              <a:t>are a popular category among female customers. Consider focusing marketing efforts and product development on this segment to maximize sales and customer satisfaction.</a:t>
            </a:r>
          </a:p>
          <a:p>
            <a:endParaRPr lang="en-US" dirty="0"/>
          </a:p>
          <a:p>
            <a:r>
              <a:rPr lang="en-US" sz="2000" b="1" dirty="0"/>
              <a:t>Top Revenue Cities:</a:t>
            </a:r>
          </a:p>
          <a:p>
            <a:pPr marL="395288"/>
            <a:r>
              <a:rPr lang="en-US" b="1" dirty="0"/>
              <a:t>Mumbai</a:t>
            </a:r>
            <a:r>
              <a:rPr lang="en-US" dirty="0"/>
              <a:t> &amp; </a:t>
            </a:r>
            <a:r>
              <a:rPr lang="en-US" b="1" dirty="0"/>
              <a:t>Kolkata</a:t>
            </a:r>
            <a:r>
              <a:rPr lang="en-US" dirty="0"/>
              <a:t> are top cities for revenue &amp; sales.</a:t>
            </a:r>
          </a:p>
          <a:p>
            <a:pPr marL="395288"/>
            <a:r>
              <a:rPr lang="en-US" b="1" dirty="0">
                <a:solidFill>
                  <a:srgbClr val="047954"/>
                </a:solidFill>
              </a:rPr>
              <a:t>Action: </a:t>
            </a:r>
            <a:r>
              <a:rPr lang="en-US" dirty="0"/>
              <a:t>Increase Availability of products in Mumbai &amp; Kolkata</a:t>
            </a:r>
          </a:p>
          <a:p>
            <a:endParaRPr lang="en-US" dirty="0"/>
          </a:p>
          <a:p>
            <a:r>
              <a:rPr lang="en-US" sz="2000" b="1" dirty="0"/>
              <a:t>High Purchasing Ability Cities </a:t>
            </a:r>
          </a:p>
          <a:p>
            <a:pPr marL="346075"/>
            <a:r>
              <a:rPr lang="en-US" dirty="0"/>
              <a:t>•</a:t>
            </a:r>
            <a:r>
              <a:rPr lang="en-US" b="1" dirty="0"/>
              <a:t>Bangalore</a:t>
            </a:r>
            <a:r>
              <a:rPr lang="en-US" dirty="0"/>
              <a:t> has high revenue, lower sales (marketing opportunity).</a:t>
            </a:r>
          </a:p>
          <a:p>
            <a:pPr marL="346075"/>
            <a:r>
              <a:rPr lang="en-US" b="1" dirty="0">
                <a:solidFill>
                  <a:srgbClr val="047954"/>
                </a:solidFill>
              </a:rPr>
              <a:t>Action:</a:t>
            </a:r>
            <a:r>
              <a:rPr lang="en-US" dirty="0"/>
              <a:t> Increase Bangalore marketing to boost sales.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5542A4-63A3-55A6-ADBF-E8E0B082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3" y="990566"/>
            <a:ext cx="737680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3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78BC1-FC78-8842-8259-B03DE9492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E5B33AD-BF98-7592-F3D6-9517AFA36D8F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767FED-9A90-D611-7F76-C8086D261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CFA0C8-6ABF-9D3D-8C5E-C08FED46D8A5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84E18F-4E87-9074-D81D-3006E9651CCD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B0377B-64EF-0A7D-F3A5-C119751E517C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45A07-C397-8CE0-BD4D-0CCEF68B2010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AC8A2-B190-7E3A-4902-A1F559ACF5CC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A168E-3492-3A89-15A1-5E2C02170418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404C3AB-E45D-7A2B-D199-BEC2BB122F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9EE53840-0965-C6BD-D60A-870702359B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5DDDF1ED-FB98-88AC-BCDA-AEB18BBAD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55FC2-554C-E80A-AE76-1C67F84B68ED}"/>
              </a:ext>
            </a:extLst>
          </p:cNvPr>
          <p:cNvSpPr txBox="1"/>
          <p:nvPr/>
        </p:nvSpPr>
        <p:spPr>
          <a:xfrm>
            <a:off x="1137843" y="1267529"/>
            <a:ext cx="6302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Expo Arabic Medium" panose="00000600000000000000" pitchFamily="2" charset="-78"/>
              </a:rPr>
              <a:t>III. Supplier &amp; Manufacturing: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1235E-43BA-FE6A-0FD4-A9317BC50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0" y="899338"/>
            <a:ext cx="725487" cy="725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10E274-F068-131A-BCD4-B3B6B1785E84}"/>
              </a:ext>
            </a:extLst>
          </p:cNvPr>
          <p:cNvSpPr txBox="1"/>
          <p:nvPr/>
        </p:nvSpPr>
        <p:spPr>
          <a:xfrm>
            <a:off x="723303" y="1862919"/>
            <a:ext cx="77951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Selling &amp; Revenue Generating Suppliers</a:t>
            </a:r>
          </a:p>
          <a:p>
            <a:pPr marL="0" marR="0" lvl="0" indent="519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 1 &amp; 2 (50% of sales,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Supplier 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top revenue).</a:t>
            </a:r>
          </a:p>
          <a:p>
            <a:pPr marL="0" marR="0" lvl="0" indent="519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•Engage Supplier 2 for Cost optimization. / Negotiating for lower prices</a:t>
            </a:r>
          </a:p>
          <a:p>
            <a:endParaRPr lang="en-US" sz="2200" b="1" dirty="0"/>
          </a:p>
          <a:p>
            <a:r>
              <a:rPr lang="en-US" sz="2200" b="1" dirty="0"/>
              <a:t>Suppliers classified according to lead time:</a:t>
            </a:r>
          </a:p>
          <a:p>
            <a:r>
              <a:rPr lang="en-US" b="1" dirty="0"/>
              <a:t>Best Suppliers by Product:</a:t>
            </a:r>
            <a:endParaRPr lang="en-US" sz="2200" b="1" dirty="0"/>
          </a:p>
          <a:p>
            <a:pPr marL="395288"/>
            <a:r>
              <a:rPr lang="en-US" b="1" dirty="0"/>
              <a:t>Cosmetics:</a:t>
            </a:r>
            <a:r>
              <a:rPr lang="en-US" dirty="0"/>
              <a:t> 2, 1 </a:t>
            </a:r>
          </a:p>
          <a:p>
            <a:pPr marL="395288"/>
            <a:r>
              <a:rPr lang="en-US" b="1" dirty="0"/>
              <a:t>Haircare:</a:t>
            </a:r>
            <a:r>
              <a:rPr lang="en-US" dirty="0"/>
              <a:t> 4</a:t>
            </a:r>
          </a:p>
          <a:p>
            <a:pPr marL="395288"/>
            <a:r>
              <a:rPr lang="en-US" b="1" dirty="0"/>
              <a:t>Skincare:</a:t>
            </a:r>
            <a:r>
              <a:rPr lang="en-US" dirty="0"/>
              <a:t> 1 </a:t>
            </a:r>
          </a:p>
          <a:p>
            <a:pPr marL="395288"/>
            <a:r>
              <a:rPr lang="en-US" b="1" dirty="0">
                <a:solidFill>
                  <a:srgbClr val="047954"/>
                </a:solidFill>
              </a:rPr>
              <a:t>Recommendation: </a:t>
            </a:r>
            <a:r>
              <a:rPr lang="en-US" dirty="0"/>
              <a:t>Supplier 1 &amp; 2 serve more than product type &gt;&gt; Most Important </a:t>
            </a:r>
          </a:p>
          <a:p>
            <a:pPr marL="395288"/>
            <a:endParaRPr lang="en-US" dirty="0"/>
          </a:p>
          <a:p>
            <a:r>
              <a:rPr lang="en-US" b="1" dirty="0"/>
              <a:t>Supplier 3 </a:t>
            </a:r>
            <a:r>
              <a:rPr lang="en-US" dirty="0"/>
              <a:t>has been identified as having the </a:t>
            </a:r>
            <a:r>
              <a:rPr lang="en-US" b="1" dirty="0"/>
              <a:t>longest average lead times &gt;&gt;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Avoid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97C9A2-BC03-D014-29D8-834824E7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262" y="1862919"/>
            <a:ext cx="2425825" cy="2063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7632A9-51EB-C82F-A489-93E826404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479" y="3989692"/>
            <a:ext cx="3333374" cy="23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3A509-4D9D-081E-C00D-5E7C1015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B81DDE6-5F28-BE0A-F225-4761B39BCFCD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FE52DF-A5BE-8B16-2D94-E4C58947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D69CBE-D725-9593-F9A5-8B5C1508F7B4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3B02E5-F4F0-C491-D83D-FA66076448AB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3B6B11-2B61-FA3E-9020-D4E2D3397553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B1F9B-4DB9-1EC4-09FB-F0E55B0685FA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3FD81-7A55-FA28-BF2D-DAF9100A83BF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7880E-9A62-9B90-F5EC-93CBD0668A47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736BBEA2-3059-FEDE-1493-B4D388FDF1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A20118F0-6D94-8A7F-669B-AD82F2CD11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EE94D187-4905-2568-1E9E-780659DC8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25325-3177-35A5-54DD-27B875167F40}"/>
              </a:ext>
            </a:extLst>
          </p:cNvPr>
          <p:cNvSpPr txBox="1"/>
          <p:nvPr/>
        </p:nvSpPr>
        <p:spPr>
          <a:xfrm>
            <a:off x="1170405" y="963287"/>
            <a:ext cx="6302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Expo Arabic Medium" panose="00000600000000000000" pitchFamily="2" charset="-78"/>
              </a:rPr>
              <a:t>IV. Quality Analysis</a:t>
            </a:r>
          </a:p>
          <a:p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336EA8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Expo Arabic Medium" panose="000006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0F554-8C66-1997-512D-3CD72226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3" y="736296"/>
            <a:ext cx="762066" cy="7620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AA50A-FA4B-2E3E-7FBD-8C2E75B10EF2}"/>
              </a:ext>
            </a:extLst>
          </p:cNvPr>
          <p:cNvSpPr txBox="1"/>
          <p:nvPr/>
        </p:nvSpPr>
        <p:spPr>
          <a:xfrm>
            <a:off x="924450" y="1379577"/>
            <a:ext cx="828217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2000" b="1" u="sng" dirty="0"/>
              <a:t>Defect Rate by Supplier</a:t>
            </a:r>
            <a:r>
              <a:rPr lang="en-US" sz="2000" b="1" dirty="0"/>
              <a:t>:</a:t>
            </a:r>
          </a:p>
          <a:p>
            <a:r>
              <a:rPr lang="en-US" b="1" dirty="0">
                <a:solidFill>
                  <a:srgbClr val="047954"/>
                </a:solidFill>
              </a:rPr>
              <a:t>Supplier 1: </a:t>
            </a:r>
            <a:r>
              <a:rPr lang="en-US" dirty="0"/>
              <a:t>Lowest defect rate &gt;&gt; •Maintain Supplier 1 relationship (quality, low defects).</a:t>
            </a:r>
          </a:p>
          <a:p>
            <a:endParaRPr lang="en-US" sz="2000" b="1" dirty="0"/>
          </a:p>
          <a:p>
            <a:pPr marL="395288"/>
            <a:r>
              <a:rPr lang="en-US" b="1" dirty="0"/>
              <a:t>Cosmetics:</a:t>
            </a:r>
            <a:r>
              <a:rPr lang="en-US" dirty="0"/>
              <a:t> </a:t>
            </a:r>
            <a:r>
              <a:rPr lang="en-US" b="1" dirty="0">
                <a:solidFill>
                  <a:srgbClr val="047954"/>
                </a:solidFill>
              </a:rPr>
              <a:t>Supplier 3</a:t>
            </a:r>
            <a:r>
              <a:rPr lang="en-US" dirty="0"/>
              <a:t> 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Avoid. </a:t>
            </a:r>
          </a:p>
          <a:p>
            <a:pPr marL="395288"/>
            <a:r>
              <a:rPr lang="en-US" b="1" dirty="0"/>
              <a:t>Skincare:</a:t>
            </a:r>
            <a:r>
              <a:rPr lang="en-US" dirty="0"/>
              <a:t> </a:t>
            </a:r>
            <a:r>
              <a:rPr lang="en-US" b="1" dirty="0">
                <a:solidFill>
                  <a:srgbClr val="047954"/>
                </a:solidFill>
              </a:rPr>
              <a:t>Supplier 5 </a:t>
            </a:r>
            <a:r>
              <a:rPr lang="en-US" dirty="0"/>
              <a:t>-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Avoid.</a:t>
            </a:r>
          </a:p>
          <a:p>
            <a:endParaRPr lang="en-US" dirty="0"/>
          </a:p>
          <a:p>
            <a:r>
              <a:rPr lang="en-US" sz="2000" b="1" u="sng" dirty="0"/>
              <a:t>Defect Rate by City</a:t>
            </a:r>
            <a:r>
              <a:rPr lang="en-US" sz="2000" b="1" dirty="0"/>
              <a:t>:</a:t>
            </a:r>
          </a:p>
          <a:p>
            <a:pPr indent="395288"/>
            <a:r>
              <a:rPr lang="en-US" b="1" dirty="0"/>
              <a:t>Bangalore:</a:t>
            </a:r>
            <a:r>
              <a:rPr lang="en-US" dirty="0"/>
              <a:t> Lowest. / </a:t>
            </a:r>
            <a:r>
              <a:rPr lang="en-US" b="1" dirty="0"/>
              <a:t>Chennai:</a:t>
            </a:r>
            <a:r>
              <a:rPr lang="en-US" dirty="0"/>
              <a:t> Highest</a:t>
            </a:r>
          </a:p>
          <a:p>
            <a:r>
              <a:rPr lang="en-US" b="1" dirty="0">
                <a:solidFill>
                  <a:srgbClr val="047954"/>
                </a:solidFill>
              </a:rPr>
              <a:t>Action: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Conduct a root cause analysis</a:t>
            </a:r>
            <a:r>
              <a:rPr lang="en-US" dirty="0"/>
              <a:t> in Chennai to identify the reasons behind the high defect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personnel from Bangalore can </a:t>
            </a:r>
            <a:r>
              <a:rPr lang="en-US" b="1" dirty="0"/>
              <a:t>train and support </a:t>
            </a:r>
            <a:r>
              <a:rPr lang="en-US" dirty="0"/>
              <a:t>the Chennai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Introduce stricter quality control checkpoints</a:t>
            </a:r>
            <a:r>
              <a:rPr lang="en-US" dirty="0"/>
              <a:t> in Chennai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D84E97-DCD9-8454-9BC5-EF6E9E9B9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2" y="1728246"/>
            <a:ext cx="2639351" cy="18135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1C8B2E-CB1B-5EFB-D88D-AD63613E48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5875" y="3627977"/>
            <a:ext cx="3018177" cy="26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F7B4-53BF-972E-C647-F1E2AF339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51340D-9BCC-6FD2-9DE7-9733997D291E}"/>
              </a:ext>
            </a:extLst>
          </p:cNvPr>
          <p:cNvGrpSpPr/>
          <p:nvPr/>
        </p:nvGrpSpPr>
        <p:grpSpPr>
          <a:xfrm>
            <a:off x="10013578" y="377688"/>
            <a:ext cx="2053831" cy="1566460"/>
            <a:chOff x="6720410" y="2117749"/>
            <a:chExt cx="3477136" cy="337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67D59F-8724-D52E-392C-D5D6BE399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906074" y="2117749"/>
              <a:ext cx="3152322" cy="24191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5A8F04-CB85-1045-03C5-CC912FA7527B}"/>
                </a:ext>
              </a:extLst>
            </p:cNvPr>
            <p:cNvSpPr txBox="1"/>
            <p:nvPr/>
          </p:nvSpPr>
          <p:spPr>
            <a:xfrm>
              <a:off x="6720410" y="4536881"/>
              <a:ext cx="3477136" cy="95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 Egypt Pioneers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9C3BB2-976B-C887-5529-D6663E2F7A40}"/>
              </a:ext>
            </a:extLst>
          </p:cNvPr>
          <p:cNvCxnSpPr>
            <a:cxnSpLocks/>
          </p:cNvCxnSpPr>
          <p:nvPr/>
        </p:nvCxnSpPr>
        <p:spPr>
          <a:xfrm>
            <a:off x="11985218" y="1843480"/>
            <a:ext cx="0" cy="388620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6DA7611-839F-879D-067A-8E9BE1A294D8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A74B4-3585-DD95-206D-32F9DE0071AA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134A7-89DC-6991-9AE6-507954FA4700}"/>
              </a:ext>
            </a:extLst>
          </p:cNvPr>
          <p:cNvSpPr txBox="1"/>
          <p:nvPr/>
        </p:nvSpPr>
        <p:spPr>
          <a:xfrm>
            <a:off x="1931217" y="882947"/>
            <a:ext cx="870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r>
              <a:rPr lang="en-US" sz="24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 Chain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7A631-95DE-52F5-D166-8182EAD9F028}"/>
              </a:ext>
            </a:extLst>
          </p:cNvPr>
          <p:cNvSpPr txBox="1"/>
          <p:nvPr/>
        </p:nvSpPr>
        <p:spPr>
          <a:xfrm>
            <a:off x="2292126" y="429231"/>
            <a:ext cx="7982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Light" panose="00000400000000000000" pitchFamily="2" charset="-78"/>
                <a:ea typeface="+mn-ea"/>
                <a:cs typeface="Expo Arabic Light" panose="00000400000000000000" pitchFamily="2" charset="-78"/>
              </a:rPr>
              <a:t> Analyst Specialist Track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15744-BD6C-1FAD-3A17-B4865AC973C9}"/>
              </a:ext>
            </a:extLst>
          </p:cNvPr>
          <p:cNvSpPr txBox="1"/>
          <p:nvPr/>
        </p:nvSpPr>
        <p:spPr>
          <a:xfrm>
            <a:off x="598568" y="1639362"/>
            <a:ext cx="4309095" cy="523220"/>
          </a:xfrm>
          <a:prstGeom prst="rect">
            <a:avLst/>
          </a:prstGeom>
          <a:solidFill>
            <a:srgbClr val="0479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Supply Chain?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A8EE48-A84D-F7D4-115A-785FB7F4587B}"/>
              </a:ext>
            </a:extLst>
          </p:cNvPr>
          <p:cNvSpPr txBox="1"/>
          <p:nvPr/>
        </p:nvSpPr>
        <p:spPr>
          <a:xfrm>
            <a:off x="905720" y="2606287"/>
            <a:ext cx="62590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Supply chain is the process of </a:t>
            </a:r>
            <a:r>
              <a:rPr lang="en-US" sz="2400" b="1" dirty="0"/>
              <a:t>producing and delivering a product</a:t>
            </a:r>
            <a:r>
              <a:rPr lang="en-US" sz="2400" dirty="0"/>
              <a:t>, from </a:t>
            </a:r>
            <a:r>
              <a:rPr lang="en-US" sz="2400" b="1" dirty="0"/>
              <a:t>raw materials </a:t>
            </a:r>
            <a:r>
              <a:rPr lang="en-US" sz="2400" dirty="0"/>
              <a:t>to the </a:t>
            </a:r>
            <a:r>
              <a:rPr lang="en-US" sz="2400" b="1" dirty="0"/>
              <a:t>end customer</a:t>
            </a:r>
            <a:r>
              <a:rPr lang="en-US" sz="2400" dirty="0"/>
              <a:t>, ensuring </a:t>
            </a:r>
            <a:r>
              <a:rPr lang="en-US" sz="2400" b="1" dirty="0"/>
              <a:t>efficiency</a:t>
            </a:r>
            <a:r>
              <a:rPr lang="en-US" sz="2400" dirty="0"/>
              <a:t> and </a:t>
            </a:r>
            <a:r>
              <a:rPr lang="en-US" sz="2400" b="1" dirty="0"/>
              <a:t>cost effectiveness.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85BD77-6D5C-7109-4D5C-227C16992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534" y="2573280"/>
            <a:ext cx="4737903" cy="3156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CEC079-07F5-51C8-8ECE-9FC7547E6832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218274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F121-0810-E51F-A0B2-16486E652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43681B4-E109-9BC1-3F3E-6EFA146D76A9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B50E19-FE94-04CF-D4FD-B341D633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5A6C13-E150-FEAC-0351-E5671A8294A2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Digital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 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5D5D5F"/>
                  </a:solidFill>
                  <a:effectLst/>
                  <a:uLnTx/>
                  <a:uFillTx/>
                  <a:latin typeface="Expo Arabic Medium" panose="00000600000000000000" pitchFamily="2" charset="-78"/>
                  <a:ea typeface="+mn-ea"/>
                  <a:cs typeface="Expo Arabic Medium" panose="00000600000000000000" pitchFamily="2" charset="-78"/>
                </a:rPr>
                <a:t>Egypt Pioneers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D5D5F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8E040-0291-5026-5159-94DA5EA6FEC5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90DCEF-12B9-24AD-9D2E-2BF92988B775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Supply Chain - 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16212-85E8-9414-31A5-0F9BBB28E03D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26440B-DBC3-D7B6-8C89-5114812AC1B5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7853B-1298-656C-FF7A-5DD1E0E17D7D}"/>
              </a:ext>
            </a:extLst>
          </p:cNvPr>
          <p:cNvSpPr txBox="1"/>
          <p:nvPr/>
        </p:nvSpPr>
        <p:spPr>
          <a:xfrm>
            <a:off x="326039" y="321634"/>
            <a:ext cx="702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4. Final Recommendations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7B5BBE2-09DF-0DD8-64E9-B18B0EEF1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B375F363-588A-069C-85EF-24B226A96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647E5E13-18C0-81DA-B56C-77C529E47A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6EAF1-8F25-D0A6-5149-73ADCA4FA401}"/>
              </a:ext>
            </a:extLst>
          </p:cNvPr>
          <p:cNvSpPr txBox="1"/>
          <p:nvPr/>
        </p:nvSpPr>
        <p:spPr>
          <a:xfrm>
            <a:off x="1137843" y="1267529"/>
            <a:ext cx="6302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Expo Arabic Medium" panose="00000600000000000000" pitchFamily="2" charset="-78"/>
              </a:rPr>
              <a:t>V. Logistics &amp; Shipping: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A74E8-6710-5E9C-8BD9-6D81CFD68A62}"/>
              </a:ext>
            </a:extLst>
          </p:cNvPr>
          <p:cNvSpPr txBox="1"/>
          <p:nvPr/>
        </p:nvSpPr>
        <p:spPr>
          <a:xfrm>
            <a:off x="1052480" y="1939954"/>
            <a:ext cx="7288332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Match transport to urgency:</a:t>
            </a:r>
          </a:p>
          <a:p>
            <a:pPr indent="457200"/>
            <a:r>
              <a:rPr lang="en-US" dirty="0"/>
              <a:t>Non-urgent: </a:t>
            </a:r>
            <a:r>
              <a:rPr lang="en-US" b="1" dirty="0"/>
              <a:t>Sea</a:t>
            </a:r>
            <a:r>
              <a:rPr lang="en-US" dirty="0"/>
              <a:t> &gt;&gt; </a:t>
            </a:r>
            <a:r>
              <a:rPr lang="en-US" b="1" dirty="0">
                <a:solidFill>
                  <a:srgbClr val="047954"/>
                </a:solidFill>
              </a:rPr>
              <a:t>Carrier (A) – lowest cost </a:t>
            </a:r>
            <a:r>
              <a:rPr lang="en-US" dirty="0"/>
              <a:t>is the most recommended.</a:t>
            </a:r>
          </a:p>
          <a:p>
            <a:pPr indent="457200"/>
            <a:r>
              <a:rPr lang="en-US" dirty="0"/>
              <a:t>Urgent: </a:t>
            </a:r>
            <a:r>
              <a:rPr lang="en-US" b="1" dirty="0"/>
              <a:t>Road</a:t>
            </a:r>
            <a:r>
              <a:rPr lang="en-US" dirty="0"/>
              <a:t> &gt;&gt; </a:t>
            </a:r>
            <a:r>
              <a:rPr lang="en-US" b="1" dirty="0">
                <a:solidFill>
                  <a:srgbClr val="047954"/>
                </a:solidFill>
              </a:rPr>
              <a:t>Carrier (C) – lowest shipping time</a:t>
            </a:r>
            <a:r>
              <a:rPr lang="en-US" dirty="0"/>
              <a:t> is the most recommended.</a:t>
            </a:r>
          </a:p>
          <a:p>
            <a:endParaRPr lang="en-US" dirty="0"/>
          </a:p>
          <a:p>
            <a:r>
              <a:rPr lang="en-US" sz="2000" b="1" dirty="0"/>
              <a:t>Top Carrier</a:t>
            </a:r>
          </a:p>
          <a:p>
            <a:pPr marL="457200"/>
            <a:r>
              <a:rPr lang="en-US" b="1" dirty="0">
                <a:solidFill>
                  <a:srgbClr val="047954"/>
                </a:solidFill>
              </a:rPr>
              <a:t>Carrier B </a:t>
            </a:r>
            <a:r>
              <a:rPr lang="en-US" b="1" dirty="0"/>
              <a:t>(most used carrier with lowest shipping time) </a:t>
            </a:r>
            <a:endParaRPr lang="en-US" b="1" dirty="0">
              <a:solidFill>
                <a:srgbClr val="047954"/>
              </a:solidFill>
            </a:endParaRPr>
          </a:p>
          <a:p>
            <a:pPr marL="457200"/>
            <a:r>
              <a:rPr lang="en-US" b="1" dirty="0">
                <a:solidFill>
                  <a:srgbClr val="047954"/>
                </a:solidFill>
              </a:rPr>
              <a:t>Action: </a:t>
            </a:r>
            <a:r>
              <a:rPr lang="en-US" dirty="0"/>
              <a:t>Being broad across cities and reliable should be recommended in case of offering good shipping rates.</a:t>
            </a:r>
          </a:p>
          <a:p>
            <a:endParaRPr lang="en-US" dirty="0"/>
          </a:p>
          <a:p>
            <a:r>
              <a:rPr lang="en-US" sz="2000" b="1" dirty="0"/>
              <a:t>Transport Mode Utilization</a:t>
            </a:r>
          </a:p>
          <a:p>
            <a:pPr indent="457200"/>
            <a:r>
              <a:rPr lang="en-US" b="1" dirty="0"/>
              <a:t>Sea</a:t>
            </a:r>
            <a:r>
              <a:rPr lang="en-US" dirty="0"/>
              <a:t> freight </a:t>
            </a:r>
            <a:r>
              <a:rPr lang="en-US" b="1" dirty="0"/>
              <a:t>underutilized</a:t>
            </a:r>
          </a:p>
          <a:p>
            <a:pPr indent="457200"/>
            <a:r>
              <a:rPr lang="en-US" b="1" dirty="0">
                <a:solidFill>
                  <a:srgbClr val="047954"/>
                </a:solidFill>
              </a:rPr>
              <a:t>Action:</a:t>
            </a:r>
            <a:r>
              <a:rPr lang="en-US" dirty="0"/>
              <a:t> Recommended for non-urgent orders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27DF0D-DD81-89CA-8070-5AD8BD5C0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07" y="947703"/>
            <a:ext cx="914479" cy="9144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254A85-2F55-3186-0ABE-D0F884AC1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412" y="1627165"/>
            <a:ext cx="3357133" cy="21066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73EB5-A918-84CB-1CC6-225A37404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812" y="3733800"/>
            <a:ext cx="3582965" cy="21066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CB38A2-C2C4-244F-9355-1DFA898E0EB5}"/>
              </a:ext>
            </a:extLst>
          </p:cNvPr>
          <p:cNvCxnSpPr/>
          <p:nvPr/>
        </p:nvCxnSpPr>
        <p:spPr>
          <a:xfrm>
            <a:off x="10360298" y="5511113"/>
            <a:ext cx="1994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7A7ED1-5ACF-6518-A4B4-8665BB368BC2}"/>
              </a:ext>
            </a:extLst>
          </p:cNvPr>
          <p:cNvCxnSpPr>
            <a:cxnSpLocks/>
          </p:cNvCxnSpPr>
          <p:nvPr/>
        </p:nvCxnSpPr>
        <p:spPr>
          <a:xfrm>
            <a:off x="11022227" y="3276600"/>
            <a:ext cx="2641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3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3D65079-5892-1703-20EF-1C5FCDA7F0B9}"/>
              </a:ext>
            </a:extLst>
          </p:cNvPr>
          <p:cNvGrpSpPr/>
          <p:nvPr/>
        </p:nvGrpSpPr>
        <p:grpSpPr>
          <a:xfrm>
            <a:off x="799171" y="566142"/>
            <a:ext cx="11012899" cy="1634846"/>
            <a:chOff x="320496" y="1089264"/>
            <a:chExt cx="11012899" cy="16348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94D7A5-CF3A-A17F-FF7D-8291422A3E21}"/>
                </a:ext>
              </a:extLst>
            </p:cNvPr>
            <p:cNvGrpSpPr/>
            <p:nvPr/>
          </p:nvGrpSpPr>
          <p:grpSpPr>
            <a:xfrm>
              <a:off x="320496" y="1089264"/>
              <a:ext cx="1714781" cy="1454627"/>
              <a:chOff x="6720410" y="2117749"/>
              <a:chExt cx="3477136" cy="294961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374720E-8A0F-1BE4-5C2C-02E188F47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527"/>
              <a:stretch/>
            </p:blipFill>
            <p:spPr>
              <a:xfrm>
                <a:off x="6906074" y="2117749"/>
                <a:ext cx="3152322" cy="2419132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FC54A-7914-BBB7-57E8-DB00B369D577}"/>
                  </a:ext>
                </a:extLst>
              </p:cNvPr>
              <p:cNvSpPr txBox="1"/>
              <p:nvPr/>
            </p:nvSpPr>
            <p:spPr>
              <a:xfrm>
                <a:off x="6720410" y="4536882"/>
                <a:ext cx="3477136" cy="530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5D5D5F"/>
                    </a:solidFill>
                    <a:latin typeface="Expo Arabic Medium" panose="00000600000000000000" pitchFamily="2" charset="-78"/>
                    <a:cs typeface="Expo Arabic Medium" panose="00000600000000000000" pitchFamily="2" charset="-78"/>
                  </a:rPr>
                  <a:t>Digital Egypt Pioneers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D339FF3-4646-0531-B1C0-13BA212B77E4}"/>
                </a:ext>
              </a:extLst>
            </p:cNvPr>
            <p:cNvCxnSpPr>
              <a:cxnSpLocks/>
            </p:cNvCxnSpPr>
            <p:nvPr/>
          </p:nvCxnSpPr>
          <p:spPr>
            <a:xfrm>
              <a:off x="2226983" y="1089264"/>
              <a:ext cx="0" cy="1504041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1A0468-125B-4D38-E1BD-B6A8F046B464}"/>
                </a:ext>
              </a:extLst>
            </p:cNvPr>
            <p:cNvGrpSpPr/>
            <p:nvPr/>
          </p:nvGrpSpPr>
          <p:grpSpPr>
            <a:xfrm>
              <a:off x="1840669" y="1174606"/>
              <a:ext cx="9492726" cy="1549504"/>
              <a:chOff x="0" y="1537476"/>
              <a:chExt cx="9492726" cy="154950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FFCACA-82D9-0A0F-2881-AD6E31646BB6}"/>
                  </a:ext>
                </a:extLst>
              </p:cNvPr>
              <p:cNvSpPr txBox="1"/>
              <p:nvPr/>
            </p:nvSpPr>
            <p:spPr>
              <a:xfrm>
                <a:off x="512299" y="1537476"/>
                <a:ext cx="8980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rgbClr val="336EA8"/>
                    </a:solidFill>
                    <a:latin typeface="Expo Arabic Medium" panose="00000600000000000000" pitchFamily="2" charset="-78"/>
                    <a:cs typeface="Expo Arabic Medium" panose="00000600000000000000" pitchFamily="2" charset="-78"/>
                  </a:rPr>
                  <a:t>SUPPLY CHAIN PROJECT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BC9791-1700-0CC6-225D-1F1A127E709B}"/>
                  </a:ext>
                </a:extLst>
              </p:cNvPr>
              <p:cNvSpPr txBox="1"/>
              <p:nvPr/>
            </p:nvSpPr>
            <p:spPr>
              <a:xfrm>
                <a:off x="0" y="2409872"/>
                <a:ext cx="781309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700" b="1" dirty="0">
                    <a:solidFill>
                      <a:srgbClr val="047954"/>
                    </a:solidFill>
                    <a:latin typeface="Expo Arabic Light" panose="00000400000000000000" pitchFamily="2" charset="-78"/>
                    <a:cs typeface="Expo Arabic Light" panose="00000400000000000000" pitchFamily="2" charset="-78"/>
                  </a:rPr>
                  <a:t>Data Analyst Specialist Track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49A0F2-5014-ACA2-9C21-E0E7554C6E99}"/>
              </a:ext>
            </a:extLst>
          </p:cNvPr>
          <p:cNvSpPr txBox="1"/>
          <p:nvPr/>
        </p:nvSpPr>
        <p:spPr>
          <a:xfrm>
            <a:off x="716596" y="2809291"/>
            <a:ext cx="11018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THANK YOU</a:t>
            </a:r>
            <a:endParaRPr lang="en-US" sz="8800" b="1" dirty="0">
              <a:solidFill>
                <a:srgbClr val="047954"/>
              </a:solidFill>
              <a:latin typeface="Expo Arabic Medium" panose="00000600000000000000" pitchFamily="2" charset="-78"/>
              <a:cs typeface="Expo Arabic Medium" panose="000006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28841-E5F2-D76E-2603-94CAC7BE8954}"/>
              </a:ext>
            </a:extLst>
          </p:cNvPr>
          <p:cNvSpPr txBox="1"/>
          <p:nvPr/>
        </p:nvSpPr>
        <p:spPr>
          <a:xfrm>
            <a:off x="-327929" y="5567583"/>
            <a:ext cx="4419600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kern="100" dirty="0">
                <a:latin typeface="Expo Arabic Light" panose="00000400000000000000" pitchFamily="2" charset="-78"/>
                <a:ea typeface="Calibri" panose="020F0502020204030204" pitchFamily="34" charset="0"/>
                <a:cs typeface="Expo Arabic Light" panose="00000400000000000000" pitchFamily="2" charset="-78"/>
              </a:rPr>
              <a:t>* For Full Project Attachment </a:t>
            </a:r>
            <a:endParaRPr lang="en-US" sz="1000" b="1" kern="100" dirty="0">
              <a:effectLst/>
              <a:latin typeface="Expo Arabic Light" panose="00000400000000000000" pitchFamily="2" charset="-78"/>
              <a:ea typeface="Calibri" panose="020F0502020204030204" pitchFamily="34" charset="0"/>
              <a:cs typeface="Expo Arabic Ligh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294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CC46-9323-37DA-A778-73786861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FA00DC-6076-72B4-E136-7AFC70D7B2D1}"/>
              </a:ext>
            </a:extLst>
          </p:cNvPr>
          <p:cNvGrpSpPr/>
          <p:nvPr/>
        </p:nvGrpSpPr>
        <p:grpSpPr>
          <a:xfrm>
            <a:off x="10013578" y="377688"/>
            <a:ext cx="2053831" cy="1566460"/>
            <a:chOff x="6720410" y="2117749"/>
            <a:chExt cx="3477136" cy="337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47C86A-02CA-FA4C-6869-AF716FCC8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906074" y="2117749"/>
              <a:ext cx="3152322" cy="24191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D0BD69-6C8A-95ED-FBAF-D14FD7B7B681}"/>
                </a:ext>
              </a:extLst>
            </p:cNvPr>
            <p:cNvSpPr txBox="1"/>
            <p:nvPr/>
          </p:nvSpPr>
          <p:spPr>
            <a:xfrm>
              <a:off x="6720410" y="4536881"/>
              <a:ext cx="3477136" cy="95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 Egypt Pioneers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75DE5-2107-3AB2-A1AD-752C651B8BF0}"/>
              </a:ext>
            </a:extLst>
          </p:cNvPr>
          <p:cNvCxnSpPr>
            <a:cxnSpLocks/>
          </p:cNvCxnSpPr>
          <p:nvPr/>
        </p:nvCxnSpPr>
        <p:spPr>
          <a:xfrm>
            <a:off x="11985218" y="1843480"/>
            <a:ext cx="0" cy="388620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050CF65-ABF1-A4CB-E03E-94825B0DFD6A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AE203-2765-9407-2D4D-FF0E5ED197A0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38263-10A5-C615-6FAF-B194FBD5B06D}"/>
              </a:ext>
            </a:extLst>
          </p:cNvPr>
          <p:cNvSpPr txBox="1"/>
          <p:nvPr/>
        </p:nvSpPr>
        <p:spPr>
          <a:xfrm>
            <a:off x="1931217" y="882947"/>
            <a:ext cx="870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</a:t>
            </a:r>
            <a:r>
              <a:rPr lang="en-US" sz="24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 Chain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04AAD-FAA6-ADE1-788F-053DD5AE15D2}"/>
              </a:ext>
            </a:extLst>
          </p:cNvPr>
          <p:cNvSpPr txBox="1"/>
          <p:nvPr/>
        </p:nvSpPr>
        <p:spPr>
          <a:xfrm>
            <a:off x="2292126" y="429231"/>
            <a:ext cx="7982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47954"/>
                </a:solidFill>
                <a:effectLst/>
                <a:uLnTx/>
                <a:uFillTx/>
                <a:latin typeface="Expo Arabic Light" panose="00000400000000000000" pitchFamily="2" charset="-78"/>
                <a:ea typeface="+mn-ea"/>
                <a:cs typeface="Expo Arabic Light" panose="00000400000000000000" pitchFamily="2" charset="-78"/>
              </a:rPr>
              <a:t> Analyst Specialist Track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806FD-1C99-3B27-6E75-7ACBACDAAADA}"/>
              </a:ext>
            </a:extLst>
          </p:cNvPr>
          <p:cNvSpPr txBox="1"/>
          <p:nvPr/>
        </p:nvSpPr>
        <p:spPr>
          <a:xfrm>
            <a:off x="598568" y="1639362"/>
            <a:ext cx="4980428" cy="523220"/>
          </a:xfrm>
          <a:prstGeom prst="rect">
            <a:avLst/>
          </a:prstGeom>
          <a:solidFill>
            <a:srgbClr val="04795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in Supply chain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94FEF-0E41-E632-1880-7AE4EF2352C1}"/>
              </a:ext>
            </a:extLst>
          </p:cNvPr>
          <p:cNvSpPr txBox="1"/>
          <p:nvPr/>
        </p:nvSpPr>
        <p:spPr>
          <a:xfrm>
            <a:off x="905720" y="2606287"/>
            <a:ext cx="6259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Data analysis helps businesses </a:t>
            </a:r>
            <a:r>
              <a:rPr lang="en-US" sz="2400" b="1" dirty="0"/>
              <a:t>improve supply chain efficiency.</a:t>
            </a:r>
          </a:p>
          <a:p>
            <a:r>
              <a:rPr lang="en-US" sz="2400" dirty="0"/>
              <a:t> By examining data from </a:t>
            </a:r>
            <a:r>
              <a:rPr lang="en-US" sz="2400" b="1" dirty="0"/>
              <a:t>sourcing to delivery, companies </a:t>
            </a:r>
            <a:r>
              <a:rPr lang="en-US" sz="2400" dirty="0"/>
              <a:t>can </a:t>
            </a:r>
            <a:r>
              <a:rPr lang="en-US" sz="2400" b="1" dirty="0"/>
              <a:t>predict trends</a:t>
            </a:r>
            <a:r>
              <a:rPr lang="en-US" sz="2400" dirty="0"/>
              <a:t>, </a:t>
            </a:r>
            <a:r>
              <a:rPr lang="en-US" sz="2400" b="1" dirty="0"/>
              <a:t>reduce costs</a:t>
            </a:r>
            <a:r>
              <a:rPr lang="en-US" sz="2400" dirty="0"/>
              <a:t>, and make </a:t>
            </a:r>
            <a:r>
              <a:rPr lang="en-US" sz="2400" b="1" dirty="0"/>
              <a:t>smarter decisions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presentation focuses on </a:t>
            </a:r>
            <a:r>
              <a:rPr lang="en-US" sz="2400" b="1" dirty="0"/>
              <a:t>analyzing a supply chain dataset</a:t>
            </a:r>
            <a:r>
              <a:rPr lang="en-US" sz="2400" dirty="0"/>
              <a:t> and how we can leverage different tools to enhance performance.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3612C-2190-BDC2-A0E7-D0B9D210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42" y="1658548"/>
            <a:ext cx="4808686" cy="469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85986B-4694-95F0-2E7A-2E7CBAAC71C0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422201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32A8-B25F-076B-661C-25F95DCF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834AB8-7678-44FF-2F26-FF0A86A7CD33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AB1CF0-3835-C4EB-C49E-81EACAEAC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E6141F-1A7E-6C8C-DCEA-5B6624C521E1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9BC704-C770-7B6A-8C6B-D75F2B5CDD8F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9481B4-260A-16D0-6E33-E4C94AE564B2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B395E8-882B-ABD5-23C7-F62660B055D4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52A8C6-6DFB-9E87-8EFB-8D89BAC66161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1B83E-676A-C537-6B39-ABDA2222FC3E}"/>
              </a:ext>
            </a:extLst>
          </p:cNvPr>
          <p:cNvSpPr txBox="1"/>
          <p:nvPr/>
        </p:nvSpPr>
        <p:spPr>
          <a:xfrm>
            <a:off x="2539786" y="721190"/>
            <a:ext cx="63024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kern="100" dirty="0">
                <a:solidFill>
                  <a:srgbClr val="047954"/>
                </a:solidFill>
                <a:cs typeface="Expo Arabic Medium" panose="00000600000000000000" pitchFamily="2" charset="-78"/>
              </a:rPr>
              <a:t>Data Analysis Tools</a:t>
            </a:r>
            <a:endParaRPr lang="en-US" sz="4000" u="sng" dirty="0">
              <a:solidFill>
                <a:srgbClr val="047954"/>
              </a:solidFill>
            </a:endParaRPr>
          </a:p>
        </p:txBody>
      </p:sp>
      <p:pic>
        <p:nvPicPr>
          <p:cNvPr id="2050" name="Picture 2" descr="Excel | Prism">
            <a:extLst>
              <a:ext uri="{FF2B5EF4-FFF2-40B4-BE49-F238E27FC236}">
                <a16:creationId xmlns:a16="http://schemas.microsoft.com/office/drawing/2014/main" id="{8C4C287C-82F3-F4AA-FFE1-18CA7950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1" y="247553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ming with Python | Accredited ...">
            <a:extLst>
              <a:ext uri="{FF2B5EF4-FFF2-40B4-BE49-F238E27FC236}">
                <a16:creationId xmlns:a16="http://schemas.microsoft.com/office/drawing/2014/main" id="{DB1DFF79-69C5-1436-A300-BC75B58A3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55" y="247553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ql Server Logo, PNG, 900x650px, Sql ...">
            <a:extLst>
              <a:ext uri="{FF2B5EF4-FFF2-40B4-BE49-F238E27FC236}">
                <a16:creationId xmlns:a16="http://schemas.microsoft.com/office/drawing/2014/main" id="{8F6492E9-5CC0-091A-D461-37BB859D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769" y="2521918"/>
            <a:ext cx="2008400" cy="1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ableau Logo, symbol, meaning, history ...">
            <a:extLst>
              <a:ext uri="{FF2B5EF4-FFF2-40B4-BE49-F238E27FC236}">
                <a16:creationId xmlns:a16="http://schemas.microsoft.com/office/drawing/2014/main" id="{5F6C2515-A051-CE94-578C-DBA0FF89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14" y="4376336"/>
            <a:ext cx="3911959" cy="219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6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D7A5-CF3A-A17F-FF7D-8291422A3E21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720E-8A0F-1BE4-5C2C-02E188F4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FC54A-7914-BBB7-57E8-DB00B369D577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339FF3-4646-0531-B1C0-13BA212B77E4}"/>
              </a:ext>
            </a:extLst>
          </p:cNvPr>
          <p:cNvCxnSpPr>
            <a:cxnSpLocks/>
          </p:cNvCxnSpPr>
          <p:nvPr/>
        </p:nvCxnSpPr>
        <p:spPr>
          <a:xfrm>
            <a:off x="11985218" y="1843480"/>
            <a:ext cx="0" cy="388620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0A1A61-E6AE-049A-ECF8-466E90EC182B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1B02E-E713-97D7-3BAE-A332D85BD02F}"/>
              </a:ext>
            </a:extLst>
          </p:cNvPr>
          <p:cNvSpPr txBox="1"/>
          <p:nvPr/>
        </p:nvSpPr>
        <p:spPr>
          <a:xfrm>
            <a:off x="458900" y="581340"/>
            <a:ext cx="3242549" cy="954107"/>
          </a:xfrm>
          <a:prstGeom prst="rect">
            <a:avLst/>
          </a:prstGeom>
          <a:solidFill>
            <a:srgbClr val="336EA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 Project Phases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B39B9E-174C-B18F-9FA9-867A27AC2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914296"/>
              </p:ext>
            </p:extLst>
          </p:nvPr>
        </p:nvGraphicFramePr>
        <p:xfrm>
          <a:off x="2363134" y="13855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0E2DCF-6A11-FB2C-043A-FC1E05FD3B83}"/>
              </a:ext>
            </a:extLst>
          </p:cNvPr>
          <p:cNvSpPr txBox="1"/>
          <p:nvPr/>
        </p:nvSpPr>
        <p:spPr>
          <a:xfrm>
            <a:off x="1826355" y="1996851"/>
            <a:ext cx="4058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Exploration, Cleaning </a:t>
            </a:r>
            <a:r>
              <a:rPr lang="en-US" b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Preprocessing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04626-1A60-1D53-C11F-911ECC443D63}"/>
              </a:ext>
            </a:extLst>
          </p:cNvPr>
          <p:cNvSpPr txBox="1"/>
          <p:nvPr/>
        </p:nvSpPr>
        <p:spPr>
          <a:xfrm>
            <a:off x="7430203" y="3948648"/>
            <a:ext cx="3911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47954"/>
                </a:solidFill>
                <a:latin typeface="Expo Arabic Light" panose="00000400000000000000" pitchFamily="2" charset="-78"/>
                <a:cs typeface="Expo Arabic Light" panose="00000400000000000000" pitchFamily="2" charset="-78"/>
              </a:rPr>
              <a:t>Analysis Questions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04150-37CA-1716-1B58-2C55D728CD68}"/>
              </a:ext>
            </a:extLst>
          </p:cNvPr>
          <p:cNvSpPr txBox="1"/>
          <p:nvPr/>
        </p:nvSpPr>
        <p:spPr>
          <a:xfrm>
            <a:off x="1832377" y="5580430"/>
            <a:ext cx="6297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Dashboard and</a:t>
            </a:r>
          </a:p>
          <a:p>
            <a:r>
              <a:rPr lang="en-US" sz="1800" b="1" dirty="0">
                <a:solidFill>
                  <a:srgbClr val="047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166212-A40F-3189-4352-3C1C382AD27C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C6710-51EB-E82D-F661-55C32B54B70F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0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E5C8-6E8A-02A8-A287-D546F141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2A5CC9-42EA-DE3D-58D0-DEAAAD8CF7A4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90F69A-F338-8199-9E46-BA2960F7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0AF50-3258-1A12-51C0-2DCA1D6370A7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D358F1-61B5-DC64-E203-5FEC605DA588}"/>
              </a:ext>
            </a:extLst>
          </p:cNvPr>
          <p:cNvCxnSpPr>
            <a:cxnSpLocks/>
          </p:cNvCxnSpPr>
          <p:nvPr/>
        </p:nvCxnSpPr>
        <p:spPr>
          <a:xfrm>
            <a:off x="6340857" y="1455169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4CE5F7-D388-1212-DAB0-09E7A986E37E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76CEC-31C5-A18F-1980-90E5DADAB3A7}"/>
              </a:ext>
            </a:extLst>
          </p:cNvPr>
          <p:cNvSpPr/>
          <p:nvPr/>
        </p:nvSpPr>
        <p:spPr>
          <a:xfrm>
            <a:off x="1" y="-6932"/>
            <a:ext cx="12192000" cy="384619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2A19E-65A7-A0F7-90DC-0225689B2478}"/>
              </a:ext>
            </a:extLst>
          </p:cNvPr>
          <p:cNvSpPr/>
          <p:nvPr/>
        </p:nvSpPr>
        <p:spPr>
          <a:xfrm rot="5400000">
            <a:off x="-3241421" y="3241418"/>
            <a:ext cx="6858003" cy="375163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F30A0-369B-3811-AAB2-204DF729440B}"/>
              </a:ext>
            </a:extLst>
          </p:cNvPr>
          <p:cNvSpPr txBox="1"/>
          <p:nvPr/>
        </p:nvSpPr>
        <p:spPr>
          <a:xfrm>
            <a:off x="722506" y="544255"/>
            <a:ext cx="4699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 Chain</a:t>
            </a:r>
          </a:p>
          <a:p>
            <a:r>
              <a:rPr lang="en-US" sz="2800" b="1" dirty="0">
                <a:solidFill>
                  <a:srgbClr val="336E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A821C3-7361-0678-AE17-6145C994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7" y="1728246"/>
            <a:ext cx="5467834" cy="38864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46C29D8-4110-D1DF-FC14-ED8D3F7001D8}"/>
              </a:ext>
            </a:extLst>
          </p:cNvPr>
          <p:cNvGrpSpPr/>
          <p:nvPr/>
        </p:nvGrpSpPr>
        <p:grpSpPr>
          <a:xfrm>
            <a:off x="6335436" y="596592"/>
            <a:ext cx="2587327" cy="938855"/>
            <a:chOff x="7849889" y="2450288"/>
            <a:chExt cx="2587327" cy="93885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FEE82B-A082-D2EA-5B45-D60E44895244}"/>
                </a:ext>
              </a:extLst>
            </p:cNvPr>
            <p:cNvSpPr/>
            <p:nvPr/>
          </p:nvSpPr>
          <p:spPr>
            <a:xfrm>
              <a:off x="7941575" y="2450288"/>
              <a:ext cx="2495641" cy="938855"/>
            </a:xfrm>
            <a:prstGeom prst="roundRect">
              <a:avLst>
                <a:gd name="adj" fmla="val 26195"/>
              </a:avLst>
            </a:prstGeom>
            <a:solidFill>
              <a:srgbClr val="336E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280186-874E-93D3-3C0D-2D0918FEAD41}"/>
                </a:ext>
              </a:extLst>
            </p:cNvPr>
            <p:cNvSpPr txBox="1"/>
            <p:nvPr/>
          </p:nvSpPr>
          <p:spPr>
            <a:xfrm>
              <a:off x="7849889" y="2573186"/>
              <a:ext cx="2416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Outline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DBBBCA3-51C1-1469-BA89-8D5E33B40F03}"/>
              </a:ext>
            </a:extLst>
          </p:cNvPr>
          <p:cNvSpPr txBox="1"/>
          <p:nvPr/>
        </p:nvSpPr>
        <p:spPr>
          <a:xfrm>
            <a:off x="6585714" y="1968534"/>
            <a:ext cx="463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47954"/>
                </a:solidFill>
                <a:latin typeface="Expo Arabic Medium" panose="00000600000000000000" pitchFamily="2" charset="-78"/>
              </a:rPr>
              <a:t>1. Data Exploration, Cleaning and Preprocessing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662AE-2207-A805-DC5E-1683B32ED39D}"/>
              </a:ext>
            </a:extLst>
          </p:cNvPr>
          <p:cNvSpPr txBox="1"/>
          <p:nvPr/>
        </p:nvSpPr>
        <p:spPr>
          <a:xfrm>
            <a:off x="6564333" y="3060023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2. Analysis Questions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F3C2B-EE01-363D-7988-01EA69E02191}"/>
              </a:ext>
            </a:extLst>
          </p:cNvPr>
          <p:cNvSpPr txBox="1"/>
          <p:nvPr/>
        </p:nvSpPr>
        <p:spPr>
          <a:xfrm>
            <a:off x="6564333" y="4058470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3. Visualization Dashboard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5FEF29-EF3A-A454-FEC9-F73FE46F917A}"/>
              </a:ext>
            </a:extLst>
          </p:cNvPr>
          <p:cNvSpPr txBox="1"/>
          <p:nvPr/>
        </p:nvSpPr>
        <p:spPr>
          <a:xfrm>
            <a:off x="6564333" y="4945089"/>
            <a:ext cx="463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4. Final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91022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DFB2-400D-D72D-4830-EB56E48C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F4FD8C-7378-E7B3-8B1E-4DE7F820A236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43C98D-7EBE-1940-70CE-96130A321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619790-8114-5332-4E53-0C556859CDFF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F8D988-3D63-FE55-4FF7-69F9F7EF261B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24160C-A0C3-5C7E-C621-4F8135C18BAB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61CB3-0307-220E-970C-58268B7FF96E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EA606-A7D3-8A16-E037-32542D113318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3E7F98-7E0F-EE36-177A-32A07F45807E}"/>
              </a:ext>
            </a:extLst>
          </p:cNvPr>
          <p:cNvSpPr txBox="1"/>
          <p:nvPr/>
        </p:nvSpPr>
        <p:spPr>
          <a:xfrm>
            <a:off x="326039" y="321634"/>
            <a:ext cx="7028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25785-74A4-A017-89BC-48F0E17DDBE7}"/>
              </a:ext>
            </a:extLst>
          </p:cNvPr>
          <p:cNvSpPr txBox="1"/>
          <p:nvPr/>
        </p:nvSpPr>
        <p:spPr>
          <a:xfrm>
            <a:off x="326039" y="1421328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a) Data Exploration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11802-D1D5-31CE-1BE4-05964E74AF72}"/>
              </a:ext>
            </a:extLst>
          </p:cNvPr>
          <p:cNvSpPr txBox="1"/>
          <p:nvPr/>
        </p:nvSpPr>
        <p:spPr>
          <a:xfrm>
            <a:off x="179539" y="1888855"/>
            <a:ext cx="10610965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The provided dataset, named "</a:t>
            </a:r>
            <a:r>
              <a:rPr lang="en-US" kern="100" dirty="0" err="1">
                <a:latin typeface="Arial" panose="020B0604020202020204" pitchFamily="34" charset="0"/>
                <a:cs typeface="Arial" panose="020B0604020202020204" pitchFamily="34" charset="0"/>
              </a:rPr>
              <a:t>supply_data</a:t>
            </a:r>
            <a:r>
              <a:rPr 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," is a CSV file containing </a:t>
            </a:r>
            <a:r>
              <a:rPr lang="en-US" b="1" kern="100" dirty="0">
                <a:latin typeface="Arial" panose="020B0604020202020204" pitchFamily="34" charset="0"/>
                <a:cs typeface="Arial" panose="020B0604020202020204" pitchFamily="34" charset="0"/>
              </a:rPr>
              <a:t>100 transactions </a:t>
            </a:r>
            <a:r>
              <a:rPr 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× </a:t>
            </a:r>
            <a:r>
              <a:rPr lang="en-US" b="1" kern="100" dirty="0">
                <a:latin typeface="Arial" panose="020B0604020202020204" pitchFamily="34" charset="0"/>
                <a:cs typeface="Arial" panose="020B0604020202020204" pitchFamily="34" charset="0"/>
              </a:rPr>
              <a:t>24 features </a:t>
            </a:r>
            <a:r>
              <a:rPr lang="en-US" kern="100" dirty="0">
                <a:latin typeface="Arial" panose="020B0604020202020204" pitchFamily="34" charset="0"/>
                <a:cs typeface="Arial" panose="020B0604020202020204" pitchFamily="34" charset="0"/>
              </a:rPr>
              <a:t>(e.g., Product type, Customer, supplier, location and transportation mode).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97CA94-D98A-EFE6-CC2F-E42B5A10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387" y="2753572"/>
            <a:ext cx="8599267" cy="6635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DF5EC6-910E-0974-49DF-71C0590469A4}"/>
              </a:ext>
            </a:extLst>
          </p:cNvPr>
          <p:cNvSpPr txBox="1"/>
          <p:nvPr/>
        </p:nvSpPr>
        <p:spPr>
          <a:xfrm>
            <a:off x="1185387" y="3503468"/>
            <a:ext cx="6297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Shape of the dataset: (100,24)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43264C-B3BB-34CB-8ECD-70BBFA99C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85" y="2753572"/>
            <a:ext cx="705054" cy="6635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BDB409-2A1A-4EBF-8850-99460D9CD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87" y="3892783"/>
            <a:ext cx="8454004" cy="8936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05D102-DB36-ED86-95F6-5162A02BA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872" y="4884194"/>
            <a:ext cx="2728008" cy="7393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853295-281D-79A0-7497-C277E9165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872" y="5623599"/>
            <a:ext cx="2728008" cy="112228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37265A1-532B-7B17-464D-DF7662281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9628" y="5264223"/>
            <a:ext cx="2627432" cy="12721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5034C9A-2F0D-CF92-DC31-C569B9965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7400" y="5216319"/>
            <a:ext cx="2429230" cy="133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4AC38-81B9-7C00-05ED-727785D8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B7C303B-EBDD-FA89-F344-265D21C88667}"/>
              </a:ext>
            </a:extLst>
          </p:cNvPr>
          <p:cNvGrpSpPr/>
          <p:nvPr/>
        </p:nvGrpSpPr>
        <p:grpSpPr>
          <a:xfrm>
            <a:off x="10270285" y="456029"/>
            <a:ext cx="1850568" cy="1272217"/>
            <a:chOff x="6019575" y="2117749"/>
            <a:chExt cx="4177974" cy="34712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970D3C-633D-3FB1-8C41-EF18C1F9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27"/>
            <a:stretch/>
          </p:blipFill>
          <p:spPr>
            <a:xfrm>
              <a:off x="6469763" y="2117749"/>
              <a:ext cx="3152322" cy="24191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73EF7A-AB7C-751D-2DCD-5DC48085EA8E}"/>
                </a:ext>
              </a:extLst>
            </p:cNvPr>
            <p:cNvSpPr txBox="1"/>
            <p:nvPr/>
          </p:nvSpPr>
          <p:spPr>
            <a:xfrm>
              <a:off x="6019575" y="4536880"/>
              <a:ext cx="4177974" cy="1052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Digital</a:t>
              </a:r>
              <a:r>
                <a:rPr lang="en-US" sz="140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 </a:t>
              </a:r>
              <a:r>
                <a:rPr lang="en-US" sz="1050" b="1" dirty="0">
                  <a:solidFill>
                    <a:srgbClr val="5D5D5F"/>
                  </a:solidFill>
                  <a:latin typeface="Expo Arabic Medium" panose="00000600000000000000" pitchFamily="2" charset="-78"/>
                  <a:cs typeface="Expo Arabic Medium" panose="00000600000000000000" pitchFamily="2" charset="-78"/>
                </a:rPr>
                <a:t>Egypt Pioneers</a:t>
              </a:r>
              <a:endParaRPr lang="en-US" sz="1400" b="1" dirty="0">
                <a:solidFill>
                  <a:srgbClr val="5D5D5F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55ED85-9B2A-E296-78A0-1B66035C80F3}"/>
              </a:ext>
            </a:extLst>
          </p:cNvPr>
          <p:cNvCxnSpPr>
            <a:cxnSpLocks/>
          </p:cNvCxnSpPr>
          <p:nvPr/>
        </p:nvCxnSpPr>
        <p:spPr>
          <a:xfrm>
            <a:off x="12012452" y="1498362"/>
            <a:ext cx="0" cy="498266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D16774-FC85-A13C-9B06-5EDEED0D2A3C}"/>
              </a:ext>
            </a:extLst>
          </p:cNvPr>
          <p:cNvSpPr txBox="1"/>
          <p:nvPr/>
        </p:nvSpPr>
        <p:spPr>
          <a:xfrm>
            <a:off x="8688857" y="6481023"/>
            <a:ext cx="3911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336EA8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Supply Chain -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+mn-ea"/>
                <a:cs typeface="Expo Arabic Medium" panose="00000600000000000000" pitchFamily="2" charset="-78"/>
              </a:rPr>
              <a:t>Final Project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70660C-694A-506D-0C36-1FA17E3B6DAA}"/>
              </a:ext>
            </a:extLst>
          </p:cNvPr>
          <p:cNvSpPr/>
          <p:nvPr/>
        </p:nvSpPr>
        <p:spPr>
          <a:xfrm>
            <a:off x="1" y="-6931"/>
            <a:ext cx="12192000" cy="18297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E5C39-28B5-06B1-1A89-38CEA64BCDEF}"/>
              </a:ext>
            </a:extLst>
          </p:cNvPr>
          <p:cNvSpPr/>
          <p:nvPr/>
        </p:nvSpPr>
        <p:spPr>
          <a:xfrm rot="5400000">
            <a:off x="-659413" y="659410"/>
            <a:ext cx="1498363" cy="179541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DB8C6-8484-8FD5-00BE-3FB1A830DD6B}"/>
              </a:ext>
            </a:extLst>
          </p:cNvPr>
          <p:cNvSpPr txBox="1"/>
          <p:nvPr/>
        </p:nvSpPr>
        <p:spPr>
          <a:xfrm>
            <a:off x="326039" y="1421328"/>
            <a:ext cx="6302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336EA8"/>
                </a:solidFill>
                <a:effectLst/>
                <a:uLnTx/>
                <a:uFillTx/>
                <a:latin typeface="Expo Arabic Medium" panose="00000600000000000000" pitchFamily="2" charset="-78"/>
                <a:ea typeface="Calibri" panose="020F0502020204030204" pitchFamily="34" charset="0"/>
                <a:cs typeface="Expo Arabic Medium" panose="00000600000000000000" pitchFamily="2" charset="-78"/>
              </a:rPr>
              <a:t>a) Data Exploration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2C895AE-879F-DC4E-E0FE-11FC3B95D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22" y="2084709"/>
            <a:ext cx="705054" cy="66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B07CB-5673-D579-DA86-DCE817E71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76" y="2084709"/>
            <a:ext cx="7181785" cy="3809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F2F812-1D02-C2A3-A605-8C96BDD59FEB}"/>
              </a:ext>
            </a:extLst>
          </p:cNvPr>
          <p:cNvSpPr txBox="1"/>
          <p:nvPr/>
        </p:nvSpPr>
        <p:spPr>
          <a:xfrm>
            <a:off x="326039" y="321634"/>
            <a:ext cx="7028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7954"/>
                </a:solidFill>
                <a:latin typeface="Expo Arabic Medium" panose="00000600000000000000" pitchFamily="2" charset="-78"/>
                <a:cs typeface="Expo Arabic Medium" panose="00000600000000000000" pitchFamily="2" charset="-78"/>
              </a:rPr>
              <a:t>1. Data Exploration, Cleaning and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66524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5402</TotalTime>
  <Words>1582</Words>
  <Application>Microsoft Office PowerPoint</Application>
  <PresentationFormat>Widescreen</PresentationFormat>
  <Paragraphs>352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Expo Arabic Light</vt:lpstr>
      <vt:lpstr>Expo Arabic Medium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Pharmacoeconomics Admin Office</dc:creator>
  <cp:lastModifiedBy>ghada</cp:lastModifiedBy>
  <cp:revision>80</cp:revision>
  <dcterms:created xsi:type="dcterms:W3CDTF">2024-10-19T12:28:30Z</dcterms:created>
  <dcterms:modified xsi:type="dcterms:W3CDTF">2025-04-29T15:32:05Z</dcterms:modified>
</cp:coreProperties>
</file>